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7"/>
  </p:notesMasterIdLst>
  <p:sldIdLst>
    <p:sldId id="256" r:id="rId5"/>
    <p:sldId id="257" r:id="rId6"/>
    <p:sldId id="258" r:id="rId7"/>
    <p:sldId id="284" r:id="rId8"/>
    <p:sldId id="288" r:id="rId9"/>
    <p:sldId id="273" r:id="rId10"/>
    <p:sldId id="302" r:id="rId11"/>
    <p:sldId id="277" r:id="rId12"/>
    <p:sldId id="276" r:id="rId13"/>
    <p:sldId id="278" r:id="rId14"/>
    <p:sldId id="295" r:id="rId15"/>
    <p:sldId id="296" r:id="rId16"/>
    <p:sldId id="299" r:id="rId17"/>
    <p:sldId id="300" r:id="rId18"/>
    <p:sldId id="298" r:id="rId19"/>
    <p:sldId id="301" r:id="rId20"/>
    <p:sldId id="303" r:id="rId21"/>
    <p:sldId id="304" r:id="rId22"/>
    <p:sldId id="305" r:id="rId23"/>
    <p:sldId id="287" r:id="rId24"/>
    <p:sldId id="261" r:id="rId25"/>
    <p:sldId id="291" r:id="rId26"/>
  </p:sldIdLst>
  <p:sldSz cx="18288000" cy="10287000"/>
  <p:notesSz cx="6858000" cy="9144000"/>
  <p:embeddedFontLst>
    <p:embeddedFont>
      <p:font typeface="Pretendard Regular" panose="020B0600000101010101" charset="-127"/>
      <p:regular r:id="rId28"/>
    </p:embeddedFont>
    <p:embeddedFont>
      <p:font typeface="Pretendard Black" panose="02000A03000000020004" pitchFamily="50" charset="-127"/>
      <p:bold r:id="rId29"/>
    </p:embeddedFont>
    <p:embeddedFont>
      <p:font typeface="Pretendard ExtraBold" panose="02000903000000020004" pitchFamily="50" charset="-127"/>
      <p:bold r:id="rId30"/>
    </p:embeddedFont>
    <p:embeddedFont>
      <p:font typeface="Pretendard ExtraLight" panose="02000303000000020004" pitchFamily="50" charset="-127"/>
      <p:regular r:id="rId31"/>
    </p:embeddedFont>
    <p:embeddedFont>
      <p:font typeface="맑은 고딕" panose="020B0503020000020004" pitchFamily="50" charset="-127"/>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80F"/>
    <a:srgbClr val="FFFFFF"/>
    <a:srgbClr val="70947C"/>
    <a:srgbClr val="BDD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0" autoAdjust="0"/>
    <p:restoredTop sz="93333" autoAdjust="0"/>
  </p:normalViewPr>
  <p:slideViewPr>
    <p:cSldViewPr>
      <p:cViewPr varScale="1">
        <p:scale>
          <a:sx n="40" d="100"/>
          <a:sy n="40" d="100"/>
        </p:scale>
        <p:origin x="60" y="10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09EB0-E4F5-40EC-BE80-71F14C4DFECB}" type="datetimeFigureOut">
              <a:rPr lang="ko-KR" altLang="en-US" smtClean="0"/>
              <a:t>2025-05-26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C79A7-3B4E-40CC-B6CA-B46A8B11AC5E}" type="slidenum">
              <a:rPr lang="ko-KR" altLang="en-US" smtClean="0"/>
              <a:t>‹#›</a:t>
            </a:fld>
            <a:endParaRPr lang="ko-KR" altLang="en-US"/>
          </a:p>
        </p:txBody>
      </p:sp>
    </p:spTree>
    <p:extLst>
      <p:ext uri="{BB962C8B-B14F-4D97-AF65-F5344CB8AC3E}">
        <p14:creationId xmlns:p14="http://schemas.microsoft.com/office/powerpoint/2010/main" val="42799927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3</a:t>
            </a:fld>
            <a:endParaRPr lang="ko-KR" altLang="en-US"/>
          </a:p>
        </p:txBody>
      </p:sp>
    </p:spTree>
    <p:extLst>
      <p:ext uri="{BB962C8B-B14F-4D97-AF65-F5344CB8AC3E}">
        <p14:creationId xmlns:p14="http://schemas.microsoft.com/office/powerpoint/2010/main" val="203132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31E5-059D-D383-FF2C-3A1E3A02AC9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E5C51C2-04DB-96A4-86EA-53E0C83481E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9EF196-58DA-4D91-58CD-A787D3E3E8C4}"/>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52033217-E16B-EF0B-51AC-50039E85103E}"/>
              </a:ext>
            </a:extLst>
          </p:cNvPr>
          <p:cNvSpPr>
            <a:spLocks noGrp="1"/>
          </p:cNvSpPr>
          <p:nvPr>
            <p:ph type="sldNum" sz="quarter" idx="5"/>
          </p:nvPr>
        </p:nvSpPr>
        <p:spPr/>
        <p:txBody>
          <a:bodyPr/>
          <a:lstStyle/>
          <a:p>
            <a:fld id="{618C79A7-3B4E-40CC-B6CA-B46A8B11AC5E}" type="slidenum">
              <a:rPr lang="ko-KR" altLang="en-US" smtClean="0"/>
              <a:t>14</a:t>
            </a:fld>
            <a:endParaRPr lang="ko-KR" altLang="en-US"/>
          </a:p>
        </p:txBody>
      </p:sp>
    </p:spTree>
    <p:extLst>
      <p:ext uri="{BB962C8B-B14F-4D97-AF65-F5344CB8AC3E}">
        <p14:creationId xmlns:p14="http://schemas.microsoft.com/office/powerpoint/2010/main" val="2012558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56A13-41B2-C828-898D-1CAE78784FE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54047D3-78C0-37C6-4598-5F4B61929FA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CEB521C-C523-C185-B486-4CB3E0B5021A}"/>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2643E4D5-1591-BAB3-B328-5E7F6CA39B3F}"/>
              </a:ext>
            </a:extLst>
          </p:cNvPr>
          <p:cNvSpPr>
            <a:spLocks noGrp="1"/>
          </p:cNvSpPr>
          <p:nvPr>
            <p:ph type="sldNum" sz="quarter" idx="5"/>
          </p:nvPr>
        </p:nvSpPr>
        <p:spPr/>
        <p:txBody>
          <a:bodyPr/>
          <a:lstStyle/>
          <a:p>
            <a:fld id="{618C79A7-3B4E-40CC-B6CA-B46A8B11AC5E}" type="slidenum">
              <a:rPr lang="ko-KR" altLang="en-US" smtClean="0"/>
              <a:t>15</a:t>
            </a:fld>
            <a:endParaRPr lang="ko-KR" altLang="en-US"/>
          </a:p>
        </p:txBody>
      </p:sp>
    </p:spTree>
    <p:extLst>
      <p:ext uri="{BB962C8B-B14F-4D97-AF65-F5344CB8AC3E}">
        <p14:creationId xmlns:p14="http://schemas.microsoft.com/office/powerpoint/2010/main" val="4133920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A4695-6FE7-7F27-C58B-E43BE5FE2E7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8C67E9-E4BA-B6CB-C9A8-2C56CC7CBA4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18D18D-731F-9945-26A0-2690C141603A}"/>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7ED5E341-F290-4757-0688-E7D1D5B275E5}"/>
              </a:ext>
            </a:extLst>
          </p:cNvPr>
          <p:cNvSpPr>
            <a:spLocks noGrp="1"/>
          </p:cNvSpPr>
          <p:nvPr>
            <p:ph type="sldNum" sz="quarter" idx="5"/>
          </p:nvPr>
        </p:nvSpPr>
        <p:spPr/>
        <p:txBody>
          <a:bodyPr/>
          <a:lstStyle/>
          <a:p>
            <a:fld id="{618C79A7-3B4E-40CC-B6CA-B46A8B11AC5E}" type="slidenum">
              <a:rPr lang="ko-KR" altLang="en-US" smtClean="0"/>
              <a:t>17</a:t>
            </a:fld>
            <a:endParaRPr lang="ko-KR" altLang="en-US"/>
          </a:p>
        </p:txBody>
      </p:sp>
    </p:spTree>
    <p:extLst>
      <p:ext uri="{BB962C8B-B14F-4D97-AF65-F5344CB8AC3E}">
        <p14:creationId xmlns:p14="http://schemas.microsoft.com/office/powerpoint/2010/main" val="2904537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2B281-CB44-EE76-5E9B-696B1701B18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9805444-805E-2C3E-0AA9-735A55EF64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E67989-0451-C660-10A4-4A34294A45C3}"/>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DAA45448-C335-58DD-1D7B-1E4FB435A2BB}"/>
              </a:ext>
            </a:extLst>
          </p:cNvPr>
          <p:cNvSpPr>
            <a:spLocks noGrp="1"/>
          </p:cNvSpPr>
          <p:nvPr>
            <p:ph type="sldNum" sz="quarter" idx="5"/>
          </p:nvPr>
        </p:nvSpPr>
        <p:spPr/>
        <p:txBody>
          <a:bodyPr/>
          <a:lstStyle/>
          <a:p>
            <a:fld id="{618C79A7-3B4E-40CC-B6CA-B46A8B11AC5E}" type="slidenum">
              <a:rPr lang="ko-KR" altLang="en-US" smtClean="0"/>
              <a:t>18</a:t>
            </a:fld>
            <a:endParaRPr lang="ko-KR" altLang="en-US"/>
          </a:p>
        </p:txBody>
      </p:sp>
    </p:spTree>
    <p:extLst>
      <p:ext uri="{BB962C8B-B14F-4D97-AF65-F5344CB8AC3E}">
        <p14:creationId xmlns:p14="http://schemas.microsoft.com/office/powerpoint/2010/main" val="4007636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FEB82-5217-38D4-2DE4-CA617B407EA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C88E89-0568-40D3-5F3D-559FDF114B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05B9B1-9207-8129-0815-BF088EABA6BB}"/>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9E8A9C69-3C8C-1F3E-03DD-B28EBAF1852E}"/>
              </a:ext>
            </a:extLst>
          </p:cNvPr>
          <p:cNvSpPr>
            <a:spLocks noGrp="1"/>
          </p:cNvSpPr>
          <p:nvPr>
            <p:ph type="sldNum" sz="quarter" idx="5"/>
          </p:nvPr>
        </p:nvSpPr>
        <p:spPr/>
        <p:txBody>
          <a:bodyPr/>
          <a:lstStyle/>
          <a:p>
            <a:fld id="{618C79A7-3B4E-40CC-B6CA-B46A8B11AC5E}" type="slidenum">
              <a:rPr lang="ko-KR" altLang="en-US" smtClean="0"/>
              <a:t>19</a:t>
            </a:fld>
            <a:endParaRPr lang="ko-KR" altLang="en-US"/>
          </a:p>
        </p:txBody>
      </p:sp>
    </p:spTree>
    <p:extLst>
      <p:ext uri="{BB962C8B-B14F-4D97-AF65-F5344CB8AC3E}">
        <p14:creationId xmlns:p14="http://schemas.microsoft.com/office/powerpoint/2010/main" val="513130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20</a:t>
            </a:fld>
            <a:endParaRPr lang="ko-KR" altLang="en-US"/>
          </a:p>
        </p:txBody>
      </p:sp>
    </p:spTree>
    <p:extLst>
      <p:ext uri="{BB962C8B-B14F-4D97-AF65-F5344CB8AC3E}">
        <p14:creationId xmlns:p14="http://schemas.microsoft.com/office/powerpoint/2010/main" val="183392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1" dirty="0"/>
              <a:t>노동력 절감 및 생산성 향상</a:t>
            </a:r>
            <a:endParaRPr lang="ko-KR" altLang="en-US" dirty="0"/>
          </a:p>
          <a:p>
            <a:pPr>
              <a:buFont typeface="Arial" panose="020B0604020202020204" pitchFamily="34" charset="0"/>
              <a:buChar char="•"/>
            </a:pPr>
            <a:r>
              <a:rPr lang="ko-KR" altLang="en-US" dirty="0"/>
              <a:t>자동화된 수확 시스템을 통해 인력 의존도를 낮추고</a:t>
            </a:r>
            <a:r>
              <a:rPr lang="en-US" altLang="ko-KR" dirty="0"/>
              <a:t>, </a:t>
            </a:r>
            <a:r>
              <a:rPr lang="ko-KR" altLang="en-US" dirty="0"/>
              <a:t>작업 속도를 향상시켜 수확 효율을 극대화할 수 있음</a:t>
            </a:r>
            <a:r>
              <a:rPr lang="en-US" altLang="ko-KR" dirty="0"/>
              <a:t>.</a:t>
            </a:r>
          </a:p>
          <a:p>
            <a:pPr>
              <a:buFont typeface="Arial" panose="020B0604020202020204" pitchFamily="34" charset="0"/>
              <a:buChar char="•"/>
            </a:pPr>
            <a:endParaRPr lang="en-US" altLang="ko-KR" dirty="0"/>
          </a:p>
          <a:p>
            <a:r>
              <a:rPr lang="ko-KR" altLang="en-US" b="1" dirty="0"/>
              <a:t>품질 균일화 및 손상 감소</a:t>
            </a:r>
            <a:endParaRPr lang="ko-KR" altLang="en-US" dirty="0"/>
          </a:p>
          <a:p>
            <a:pPr>
              <a:buFont typeface="Arial" panose="020B0604020202020204" pitchFamily="34" charset="0"/>
              <a:buChar char="•"/>
            </a:pPr>
            <a:r>
              <a:rPr lang="ko-KR" altLang="en-US" dirty="0"/>
              <a:t>컴퓨터 비전 및 정밀 로봇 제어를 활용하여 최적의 숙성도를 가진 딸기만 선별적으로 수확하고</a:t>
            </a:r>
            <a:r>
              <a:rPr lang="en-US" altLang="ko-KR" dirty="0"/>
              <a:t>, </a:t>
            </a:r>
            <a:r>
              <a:rPr lang="ko-KR" altLang="en-US" dirty="0"/>
              <a:t>사람 손으로 수확할 때 발생할 수 있는 과일 손상을 줄일 수 있음</a:t>
            </a:r>
            <a:r>
              <a:rPr lang="en-US" altLang="ko-KR" dirty="0"/>
              <a:t>.</a:t>
            </a:r>
          </a:p>
          <a:p>
            <a:pPr>
              <a:buFont typeface="Arial" panose="020B0604020202020204" pitchFamily="34" charset="0"/>
              <a:buChar char="•"/>
            </a:pPr>
            <a:endParaRPr lang="en-US" altLang="ko-KR" dirty="0"/>
          </a:p>
          <a:p>
            <a:r>
              <a:rPr lang="ko-KR" altLang="en-US" b="1" dirty="0" err="1"/>
              <a:t>스마트팜</a:t>
            </a:r>
            <a:r>
              <a:rPr lang="ko-KR" altLang="en-US" b="1" dirty="0"/>
              <a:t> 기술 발전 및 농업 혁신 촉진</a:t>
            </a:r>
            <a:endParaRPr lang="ko-KR" altLang="en-US" dirty="0"/>
          </a:p>
          <a:p>
            <a:pPr>
              <a:buFont typeface="Arial" panose="020B0604020202020204" pitchFamily="34" charset="0"/>
              <a:buChar char="•"/>
            </a:pPr>
            <a:r>
              <a:rPr lang="ko-KR" altLang="en-US" dirty="0"/>
              <a:t>농업 자동화 기술 도입이 확대되면서 </a:t>
            </a:r>
            <a:r>
              <a:rPr lang="ko-KR" altLang="en-US" dirty="0" err="1"/>
              <a:t>스마트팜의</a:t>
            </a:r>
            <a:r>
              <a:rPr lang="ko-KR" altLang="en-US" dirty="0"/>
              <a:t> 보급이 촉진되고</a:t>
            </a:r>
            <a:r>
              <a:rPr lang="en-US" altLang="ko-KR" dirty="0"/>
              <a:t>, </a:t>
            </a:r>
            <a:r>
              <a:rPr lang="ko-KR" altLang="en-US" dirty="0"/>
              <a:t>데이터 기반의 정밀 농업 구현이 가능해져 미래 농업 기술 발전에 기여할 수 있음</a:t>
            </a:r>
            <a:r>
              <a:rPr lang="en-US" altLang="ko-KR" dirty="0"/>
              <a:t>.</a:t>
            </a:r>
          </a:p>
          <a:p>
            <a:pPr>
              <a:buFont typeface="Arial" panose="020B0604020202020204" pitchFamily="34" charset="0"/>
              <a:buChar char="•"/>
            </a:pPr>
            <a:r>
              <a:rPr lang="ko-KR" altLang="en-US" dirty="0"/>
              <a:t>경량화를 통한 로봇 비용 감소 기대</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21</a:t>
            </a:fld>
            <a:endParaRPr lang="ko-KR" altLang="en-US"/>
          </a:p>
        </p:txBody>
      </p:sp>
    </p:spTree>
    <p:extLst>
      <p:ext uri="{BB962C8B-B14F-4D97-AF65-F5344CB8AC3E}">
        <p14:creationId xmlns:p14="http://schemas.microsoft.com/office/powerpoint/2010/main" val="411765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4</a:t>
            </a:fld>
            <a:endParaRPr lang="ko-KR" altLang="en-US"/>
          </a:p>
        </p:txBody>
      </p:sp>
    </p:spTree>
    <p:extLst>
      <p:ext uri="{BB962C8B-B14F-4D97-AF65-F5344CB8AC3E}">
        <p14:creationId xmlns:p14="http://schemas.microsoft.com/office/powerpoint/2010/main" val="233482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EE5A-42B1-7180-FE10-578F0D3672D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8F1447-ADB8-13FA-127C-6ECE4D7A878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4FD88A-CC50-BD76-1043-15525EA6CF57}"/>
              </a:ext>
            </a:extLst>
          </p:cNvPr>
          <p:cNvSpPr>
            <a:spLocks noGrp="1"/>
          </p:cNvSpPr>
          <p:nvPr>
            <p:ph type="body" idx="1"/>
          </p:nvPr>
        </p:nvSpPr>
        <p:spPr/>
        <p:txBody>
          <a:bodyPr/>
          <a:lstStyle/>
          <a:p>
            <a:pPr marL="342900" lvl="0" indent="-342900" algn="l">
              <a:lnSpc>
                <a:spcPct val="116199"/>
              </a:lnSpc>
              <a:buClr>
                <a:srgbClr val="4C680F"/>
              </a:buClr>
              <a:buFont typeface="Arial"/>
              <a:buChar char="●"/>
            </a:pPr>
            <a:endParaRPr lang="en-US" altLang="ko-KR" sz="1200" b="0" i="0" u="none" strike="noStrike" dirty="0">
              <a:solidFill>
                <a:srgbClr val="4C680F"/>
              </a:solidFill>
              <a:latin typeface="Pretendard Regular" panose="020B0600000101010101" charset="-127"/>
              <a:ea typeface="Pretendard Regular" panose="020B0600000101010101" charset="-127"/>
            </a:endParaRPr>
          </a:p>
        </p:txBody>
      </p:sp>
      <p:sp>
        <p:nvSpPr>
          <p:cNvPr id="4" name="슬라이드 번호 개체 틀 3">
            <a:extLst>
              <a:ext uri="{FF2B5EF4-FFF2-40B4-BE49-F238E27FC236}">
                <a16:creationId xmlns:a16="http://schemas.microsoft.com/office/drawing/2014/main" id="{07BDABEE-6D82-A8E0-B79A-E4F44B64447B}"/>
              </a:ext>
            </a:extLst>
          </p:cNvPr>
          <p:cNvSpPr>
            <a:spLocks noGrp="1"/>
          </p:cNvSpPr>
          <p:nvPr>
            <p:ph type="sldNum" sz="quarter" idx="5"/>
          </p:nvPr>
        </p:nvSpPr>
        <p:spPr/>
        <p:txBody>
          <a:bodyPr/>
          <a:lstStyle/>
          <a:p>
            <a:fld id="{618C79A7-3B4E-40CC-B6CA-B46A8B11AC5E}" type="slidenum">
              <a:rPr lang="ko-KR" altLang="en-US" smtClean="0"/>
              <a:t>5</a:t>
            </a:fld>
            <a:endParaRPr lang="ko-KR" altLang="en-US"/>
          </a:p>
        </p:txBody>
      </p:sp>
    </p:spTree>
    <p:extLst>
      <p:ext uri="{BB962C8B-B14F-4D97-AF65-F5344CB8AC3E}">
        <p14:creationId xmlns:p14="http://schemas.microsoft.com/office/powerpoint/2010/main" val="1917561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lvl="0" indent="0" algn="l">
              <a:lnSpc>
                <a:spcPct val="116199"/>
              </a:lnSpc>
              <a:buClr>
                <a:srgbClr val="4C680F"/>
              </a:buClr>
              <a:buFont typeface="Arial"/>
              <a:buNone/>
            </a:pPr>
            <a:r>
              <a:rPr lang="ko-KR" altLang="en-US" sz="1200" b="0" i="0" u="none" strike="noStrike" dirty="0">
                <a:solidFill>
                  <a:srgbClr val="4C680F"/>
                </a:solidFill>
                <a:latin typeface="Pretendard Regular" panose="020B0600000101010101" charset="-127"/>
                <a:ea typeface="Pretendard Regular" panose="020B0600000101010101" charset="-127"/>
              </a:rPr>
              <a:t>테스트베드</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제작</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실제 딸기 농장 환경과 비슷하게 클러스터 형태로 구현</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r>
              <a:rPr lang="ko-KR" altLang="en-US" sz="1200" b="0" i="0" u="none" strike="noStrike" dirty="0">
                <a:solidFill>
                  <a:srgbClr val="4C680F"/>
                </a:solidFill>
                <a:latin typeface="Pretendard Regular" panose="020B0600000101010101" charset="-127"/>
                <a:ea typeface="Pretendard Regular" panose="020B0600000101010101" charset="-127"/>
              </a:rPr>
              <a:t>데이터셋 구축</a:t>
            </a:r>
            <a:br>
              <a:rPr lang="en-US" altLang="ko-KR" sz="1200" b="0" i="0" u="none" strike="noStrike" dirty="0">
                <a:solidFill>
                  <a:srgbClr val="4C680F"/>
                </a:solidFill>
                <a:latin typeface="Pretendard Regular" panose="020B0600000101010101" charset="-127"/>
                <a:ea typeface="Pretendard Regular" panose="020B0600000101010101" charset="-127"/>
              </a:rPr>
            </a:b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여러 각도 및 거리에서 촬영하여 데이터 다양성 확보</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이미지 해상도 조정 및 정규화</a:t>
            </a:r>
            <a:endParaRPr lang="en-US" altLang="ko-KR" sz="1200"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딸기와 </a:t>
            </a:r>
            <a:r>
              <a:rPr lang="ko-KR" altLang="en-US" sz="1200" b="0" i="0" u="none" strike="noStrike" dirty="0" err="1">
                <a:solidFill>
                  <a:srgbClr val="4C680F"/>
                </a:solidFill>
                <a:latin typeface="Pretendard Regular" panose="020B0600000101010101" charset="-127"/>
                <a:ea typeface="Pretendard Regular" panose="020B0600000101010101" charset="-127"/>
              </a:rPr>
              <a:t>비딸기</a:t>
            </a:r>
            <a:r>
              <a:rPr lang="ko-KR" altLang="en-US" sz="1200" b="0" i="0" u="none" strike="noStrike" dirty="0">
                <a:solidFill>
                  <a:srgbClr val="4C680F"/>
                </a:solidFill>
                <a:latin typeface="Pretendard Regular" panose="020B0600000101010101" charset="-127"/>
                <a:ea typeface="Pretendard Regular" panose="020B0600000101010101" charset="-127"/>
              </a:rPr>
              <a:t> 객체 구분</a:t>
            </a:r>
            <a:r>
              <a:rPr lang="en-US" altLang="ko-KR" sz="1200" b="0" i="0" u="none" strike="noStrike" dirty="0">
                <a:solidFill>
                  <a:srgbClr val="4C680F"/>
                </a:solidFill>
                <a:latin typeface="Pretendard Regular" panose="020B0600000101010101" charset="-127"/>
                <a:ea typeface="Pretendard Regular" panose="020B0600000101010101" charset="-127"/>
              </a:rPr>
              <a:t>(</a:t>
            </a:r>
            <a:r>
              <a:rPr lang="ko-KR" altLang="en-US" sz="1200" b="0" i="0" u="none" strike="noStrike" dirty="0">
                <a:solidFill>
                  <a:srgbClr val="4C680F"/>
                </a:solidFill>
                <a:latin typeface="Pretendard Regular" panose="020B0600000101010101" charset="-127"/>
                <a:ea typeface="Pretendard Regular" panose="020B0600000101010101" charset="-127"/>
              </a:rPr>
              <a:t>장애물</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잎 등</a:t>
            </a:r>
            <a:r>
              <a:rPr lang="en-US" altLang="ko-KR" sz="1200" b="0" i="0" u="none" strike="noStrike" dirty="0">
                <a:solidFill>
                  <a:srgbClr val="4C680F"/>
                </a:solidFill>
                <a:latin typeface="Pretendard Regular" panose="020B0600000101010101" charset="-127"/>
                <a:ea typeface="Pretendard Regular" panose="020B0600000101010101" charset="-127"/>
              </a:rPr>
              <a:t>)</a:t>
            </a: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수확 가능 여부</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숙성도</a:t>
            </a:r>
            <a:r>
              <a:rPr lang="en-US" altLang="ko-KR" sz="1200" dirty="0">
                <a:solidFill>
                  <a:srgbClr val="4C680F"/>
                </a:solidFill>
                <a:latin typeface="Pretendard Regular" panose="020B0600000101010101" charset="-127"/>
                <a:ea typeface="Pretendard Regular" panose="020B0600000101010101" charset="-127"/>
              </a:rPr>
              <a:t>) </a:t>
            </a:r>
            <a:r>
              <a:rPr lang="ko-KR" altLang="en-US" sz="1200" dirty="0">
                <a:solidFill>
                  <a:srgbClr val="4C680F"/>
                </a:solidFill>
                <a:latin typeface="Pretendard Regular" panose="020B0600000101010101" charset="-127"/>
                <a:ea typeface="Pretendard Regular" panose="020B0600000101010101" charset="-127"/>
              </a:rPr>
              <a:t>주석 추가</a:t>
            </a:r>
            <a:endParaRPr lang="en-US" altLang="ko-KR" sz="1200"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메타데이터 포함</a:t>
            </a:r>
            <a:r>
              <a:rPr lang="en-US" altLang="ko-KR" sz="1200" b="0" i="0" u="none" strike="noStrike" dirty="0">
                <a:solidFill>
                  <a:srgbClr val="4C680F"/>
                </a:solidFill>
                <a:latin typeface="Pretendard Regular" panose="020B0600000101010101" charset="-127"/>
                <a:ea typeface="Pretendard Regular" panose="020B0600000101010101" charset="-127"/>
              </a:rPr>
              <a:t>(</a:t>
            </a:r>
            <a:r>
              <a:rPr lang="ko-KR" altLang="en-US" sz="1200" b="0" i="0" u="none" strike="noStrike" dirty="0">
                <a:solidFill>
                  <a:srgbClr val="4C680F"/>
                </a:solidFill>
                <a:latin typeface="Pretendard Regular" panose="020B0600000101010101" charset="-127"/>
                <a:ea typeface="Pretendard Regular" panose="020B0600000101010101" charset="-127"/>
              </a:rPr>
              <a:t>촬영 시간</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환경 조건 등</a:t>
            </a:r>
            <a:r>
              <a:rPr lang="en-US" altLang="ko-KR" sz="1200" b="0" i="0" u="none" strike="noStrike" dirty="0">
                <a:solidFill>
                  <a:srgbClr val="4C680F"/>
                </a:solidFill>
                <a:latin typeface="Pretendard Regular" panose="020B0600000101010101" charset="-127"/>
                <a:ea typeface="Pretendard Regular" panose="020B0600000101010101" charset="-127"/>
              </a:rPr>
              <a:t>)</a:t>
            </a: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모델 학습을 위한 데이터셋 구성</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훈련</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검증</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테스트 세트 분리</a:t>
            </a:r>
            <a:r>
              <a:rPr lang="en-US" altLang="ko-KR" sz="1200" dirty="0">
                <a:solidFill>
                  <a:srgbClr val="4C680F"/>
                </a:solidFill>
                <a:latin typeface="Pretendard Regular" panose="020B0600000101010101" charset="-127"/>
                <a:ea typeface="Pretendard Regular" panose="020B0600000101010101" charset="-127"/>
              </a:rPr>
              <a:t>)</a:t>
            </a:r>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6</a:t>
            </a:fld>
            <a:endParaRPr lang="ko-KR" altLang="en-US"/>
          </a:p>
        </p:txBody>
      </p:sp>
    </p:spTree>
    <p:extLst>
      <p:ext uri="{BB962C8B-B14F-4D97-AF65-F5344CB8AC3E}">
        <p14:creationId xmlns:p14="http://schemas.microsoft.com/office/powerpoint/2010/main" val="2933498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9235C-58B5-F1E6-BE4E-F5954C8521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BCB57-B1FD-A081-EF4F-CCA91B20918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82AECD-68A6-6BB4-8E73-262037CE722B}"/>
              </a:ext>
            </a:extLst>
          </p:cNvPr>
          <p:cNvSpPr>
            <a:spLocks noGrp="1"/>
          </p:cNvSpPr>
          <p:nvPr>
            <p:ph type="body" idx="1"/>
          </p:nvPr>
        </p:nvSpPr>
        <p:spPr/>
        <p:txBody>
          <a:bodyPr/>
          <a:lstStyle/>
          <a:p>
            <a:pPr marL="342900" lvl="0" indent="-342900" algn="l">
              <a:lnSpc>
                <a:spcPct val="116199"/>
              </a:lnSpc>
              <a:buClr>
                <a:srgbClr val="4C680F"/>
              </a:buClr>
              <a:buFont typeface="Arial"/>
              <a:buChar char="●"/>
            </a:pPr>
            <a:endParaRPr lang="en-US" altLang="ko-KR" sz="1200" b="0" i="0" u="none" strike="noStrike" dirty="0">
              <a:solidFill>
                <a:srgbClr val="4C680F"/>
              </a:solidFill>
              <a:latin typeface="Pretendard Regular" panose="020B0600000101010101" charset="-127"/>
              <a:ea typeface="Pretendard Regular" panose="020B0600000101010101" charset="-127"/>
            </a:endParaRPr>
          </a:p>
        </p:txBody>
      </p:sp>
      <p:sp>
        <p:nvSpPr>
          <p:cNvPr id="4" name="슬라이드 번호 개체 틀 3">
            <a:extLst>
              <a:ext uri="{FF2B5EF4-FFF2-40B4-BE49-F238E27FC236}">
                <a16:creationId xmlns:a16="http://schemas.microsoft.com/office/drawing/2014/main" id="{23BE262C-4E6A-0B96-87CA-74837B7E8EB8}"/>
              </a:ext>
            </a:extLst>
          </p:cNvPr>
          <p:cNvSpPr>
            <a:spLocks noGrp="1"/>
          </p:cNvSpPr>
          <p:nvPr>
            <p:ph type="sldNum" sz="quarter" idx="5"/>
          </p:nvPr>
        </p:nvSpPr>
        <p:spPr/>
        <p:txBody>
          <a:bodyPr/>
          <a:lstStyle/>
          <a:p>
            <a:fld id="{618C79A7-3B4E-40CC-B6CA-B46A8B11AC5E}" type="slidenum">
              <a:rPr lang="ko-KR" altLang="en-US" smtClean="0"/>
              <a:t>7</a:t>
            </a:fld>
            <a:endParaRPr lang="ko-KR" altLang="en-US"/>
          </a:p>
        </p:txBody>
      </p:sp>
    </p:spTree>
    <p:extLst>
      <p:ext uri="{BB962C8B-B14F-4D97-AF65-F5344CB8AC3E}">
        <p14:creationId xmlns:p14="http://schemas.microsoft.com/office/powerpoint/2010/main" val="2343116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ea typeface="굴림" panose="020B0600000101010101" pitchFamily="50" charset="-127"/>
              </a:rPr>
              <a:t>숙성도 측정</a:t>
            </a:r>
            <a:endParaRPr lang="en-US" altLang="ko-KR"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딸기의 색상</a:t>
            </a:r>
            <a:r>
              <a:rPr lang="en-US" altLang="ko-KR" sz="1800" kern="0" spc="-20" dirty="0">
                <a:solidFill>
                  <a:srgbClr val="000000"/>
                </a:solidFill>
                <a:effectLst/>
                <a:latin typeface="굴림" panose="020B0600000101010101" pitchFamily="50" charset="-127"/>
              </a:rPr>
              <a:t>(Hue, Saturation, Value)</a:t>
            </a:r>
            <a:r>
              <a:rPr lang="ko-KR" altLang="en-US" sz="1800" kern="0" spc="-20" dirty="0">
                <a:solidFill>
                  <a:srgbClr val="000000"/>
                </a:solidFill>
                <a:effectLst/>
                <a:ea typeface="굴림" panose="020B0600000101010101" pitchFamily="50" charset="-127"/>
              </a:rPr>
              <a:t>을 분석하여 숙성도를 평가한다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숙성된 딸기와 미숙 딸기를 분류한다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Depth map</a:t>
            </a:r>
            <a:r>
              <a:rPr lang="ko-KR" altLang="en-US" sz="1800" kern="0" spc="-20" dirty="0">
                <a:solidFill>
                  <a:srgbClr val="000000"/>
                </a:solidFill>
                <a:effectLst/>
                <a:ea typeface="굴림" panose="020B0600000101010101" pitchFamily="50" charset="-127"/>
              </a:rPr>
              <a:t>을 활용하여 </a:t>
            </a:r>
            <a:r>
              <a:rPr lang="ko-KR" altLang="en-US" sz="1800" kern="0" spc="-20" dirty="0" err="1">
                <a:solidFill>
                  <a:srgbClr val="000000"/>
                </a:solidFill>
                <a:effectLst/>
                <a:ea typeface="굴림" panose="020B0600000101010101" pitchFamily="50" charset="-127"/>
              </a:rPr>
              <a:t>겹쳐있는</a:t>
            </a:r>
            <a:r>
              <a:rPr lang="ko-KR" altLang="en-US" sz="1800" kern="0" spc="-20" dirty="0">
                <a:solidFill>
                  <a:srgbClr val="000000"/>
                </a:solidFill>
                <a:effectLst/>
                <a:ea typeface="굴림" panose="020B0600000101010101" pitchFamily="50" charset="-127"/>
              </a:rPr>
              <a:t> 딸기들 중 가려진 딸기</a:t>
            </a:r>
            <a:r>
              <a:rPr lang="en-US" altLang="ko-KR" sz="1800" kern="0" spc="-20" dirty="0">
                <a:solidFill>
                  <a:srgbClr val="000000"/>
                </a:solidFill>
                <a:effectLst/>
                <a:latin typeface="굴림" panose="020B0600000101010101" pitchFamily="50" charset="-127"/>
              </a:rPr>
              <a:t>(</a:t>
            </a:r>
            <a:r>
              <a:rPr lang="ko-KR" altLang="en-US" sz="1800" kern="0" spc="-20" dirty="0">
                <a:solidFill>
                  <a:srgbClr val="000000"/>
                </a:solidFill>
                <a:effectLst/>
                <a:ea typeface="굴림" panose="020B0600000101010101" pitchFamily="50" charset="-127"/>
              </a:rPr>
              <a:t>뒤에 있는</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딸기</a:t>
            </a:r>
            <a:r>
              <a:rPr lang="en-US" altLang="ko-KR" sz="1800" kern="0" spc="-20" dirty="0">
                <a:solidFill>
                  <a:srgbClr val="000000"/>
                </a:solidFill>
                <a:effectLst/>
                <a:latin typeface="굴림" panose="020B0600000101010101" pitchFamily="50" charset="-127"/>
              </a:rPr>
              <a:t>)</a:t>
            </a:r>
            <a:r>
              <a:rPr lang="ko-KR" altLang="en-US" sz="1800" kern="0" spc="-20" dirty="0">
                <a:solidFill>
                  <a:srgbClr val="000000"/>
                </a:solidFill>
                <a:effectLst/>
                <a:ea typeface="굴림" panose="020B0600000101010101" pitchFamily="50" charset="-127"/>
              </a:rPr>
              <a:t>는 수확 대상에서 제외한다</a:t>
            </a:r>
            <a:r>
              <a:rPr lang="en-US" altLang="ko-KR" sz="1800" kern="0" spc="-20" dirty="0">
                <a:solidFill>
                  <a:srgbClr val="000000"/>
                </a:solidFill>
                <a:effectLst/>
                <a:latin typeface="굴림" panose="020B0600000101010101" pitchFamily="50" charset="-127"/>
              </a:rPr>
              <a:t>.</a:t>
            </a: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조명 조건에 따라 색상이 다르게 보일 수 있으므로</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색 보정</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알고리즘을 적용할 수도 있다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10</a:t>
            </a:fld>
            <a:endParaRPr lang="ko-KR" altLang="en-US"/>
          </a:p>
        </p:txBody>
      </p:sp>
    </p:spTree>
    <p:extLst>
      <p:ext uri="{BB962C8B-B14F-4D97-AF65-F5344CB8AC3E}">
        <p14:creationId xmlns:p14="http://schemas.microsoft.com/office/powerpoint/2010/main" val="2301575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D9FA0-18C3-8DED-5C3B-FD106CBF6C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152D921-B288-579A-7B24-0C870A7A47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339EE-F337-B33E-C493-D31A2F977623}"/>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729421A9-4918-EC8E-F5E8-1F593BEE621C}"/>
              </a:ext>
            </a:extLst>
          </p:cNvPr>
          <p:cNvSpPr>
            <a:spLocks noGrp="1"/>
          </p:cNvSpPr>
          <p:nvPr>
            <p:ph type="sldNum" sz="quarter" idx="5"/>
          </p:nvPr>
        </p:nvSpPr>
        <p:spPr/>
        <p:txBody>
          <a:bodyPr/>
          <a:lstStyle/>
          <a:p>
            <a:fld id="{618C79A7-3B4E-40CC-B6CA-B46A8B11AC5E}" type="slidenum">
              <a:rPr lang="ko-KR" altLang="en-US" smtClean="0"/>
              <a:t>11</a:t>
            </a:fld>
            <a:endParaRPr lang="ko-KR" altLang="en-US"/>
          </a:p>
        </p:txBody>
      </p:sp>
    </p:spTree>
    <p:extLst>
      <p:ext uri="{BB962C8B-B14F-4D97-AF65-F5344CB8AC3E}">
        <p14:creationId xmlns:p14="http://schemas.microsoft.com/office/powerpoint/2010/main" val="2601589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79B1C-E444-2005-7829-95573FF32E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95FF89-74F1-E243-28BE-631456969F2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C007343-0F23-04A0-D369-6EF5772F3E32}"/>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28035C35-E822-D391-D1E2-A492A783C7CD}"/>
              </a:ext>
            </a:extLst>
          </p:cNvPr>
          <p:cNvSpPr>
            <a:spLocks noGrp="1"/>
          </p:cNvSpPr>
          <p:nvPr>
            <p:ph type="sldNum" sz="quarter" idx="5"/>
          </p:nvPr>
        </p:nvSpPr>
        <p:spPr/>
        <p:txBody>
          <a:bodyPr/>
          <a:lstStyle/>
          <a:p>
            <a:fld id="{618C79A7-3B4E-40CC-B6CA-B46A8B11AC5E}" type="slidenum">
              <a:rPr lang="ko-KR" altLang="en-US" smtClean="0"/>
              <a:t>12</a:t>
            </a:fld>
            <a:endParaRPr lang="ko-KR" altLang="en-US"/>
          </a:p>
        </p:txBody>
      </p:sp>
    </p:spTree>
    <p:extLst>
      <p:ext uri="{BB962C8B-B14F-4D97-AF65-F5344CB8AC3E}">
        <p14:creationId xmlns:p14="http://schemas.microsoft.com/office/powerpoint/2010/main" val="439394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A2C8E-F1B9-A9AA-F63D-5E777DDF5B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1C1FE0-30E3-67A7-43EB-F0C9D00F14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4DCF921-BC97-557F-E11E-0770AE9E2B14}"/>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155DC06E-3E47-D67D-D55E-196AB74B2D77}"/>
              </a:ext>
            </a:extLst>
          </p:cNvPr>
          <p:cNvSpPr>
            <a:spLocks noGrp="1"/>
          </p:cNvSpPr>
          <p:nvPr>
            <p:ph type="sldNum" sz="quarter" idx="5"/>
          </p:nvPr>
        </p:nvSpPr>
        <p:spPr/>
        <p:txBody>
          <a:bodyPr/>
          <a:lstStyle/>
          <a:p>
            <a:fld id="{618C79A7-3B4E-40CC-B6CA-B46A8B11AC5E}" type="slidenum">
              <a:rPr lang="ko-KR" altLang="en-US" smtClean="0"/>
              <a:t>13</a:t>
            </a:fld>
            <a:endParaRPr lang="ko-KR" altLang="en-US"/>
          </a:p>
        </p:txBody>
      </p:sp>
    </p:spTree>
    <p:extLst>
      <p:ext uri="{BB962C8B-B14F-4D97-AF65-F5344CB8AC3E}">
        <p14:creationId xmlns:p14="http://schemas.microsoft.com/office/powerpoint/2010/main" val="345758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5.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12700" y="7581900"/>
            <a:ext cx="18300700" cy="2791747"/>
          </a:xfrm>
          <a:prstGeom prst="rect">
            <a:avLst/>
          </a:prstGeom>
        </p:spPr>
      </p:pic>
      <p:pic>
        <p:nvPicPr>
          <p:cNvPr id="4" name="Picture 4"/>
          <p:cNvPicPr>
            <a:picLocks noChangeAspect="1"/>
          </p:cNvPicPr>
          <p:nvPr/>
        </p:nvPicPr>
        <p:blipFill>
          <a:blip r:embed="rId3"/>
          <a:stretch>
            <a:fillRect/>
          </a:stretch>
        </p:blipFill>
        <p:spPr>
          <a:xfrm rot="5400000">
            <a:off x="3289300" y="7023100"/>
            <a:ext cx="330200" cy="12700"/>
          </a:xfrm>
          <a:prstGeom prst="rect">
            <a:avLst/>
          </a:prstGeom>
        </p:spPr>
      </p:pic>
      <p:sp>
        <p:nvSpPr>
          <p:cNvPr id="6" name="TextBox 6"/>
          <p:cNvSpPr txBox="1"/>
          <p:nvPr/>
        </p:nvSpPr>
        <p:spPr>
          <a:xfrm>
            <a:off x="774700" y="1714500"/>
            <a:ext cx="15379700" cy="2324100"/>
          </a:xfrm>
          <a:prstGeom prst="rect">
            <a:avLst/>
          </a:prstGeom>
        </p:spPr>
        <p:txBody>
          <a:bodyPr lIns="0" tIns="0" rIns="0" bIns="0" rtlCol="0" anchor="ctr"/>
          <a:lstStyle/>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딥러닝 기반 딸기 숙성도 </a:t>
            </a: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분류 및 </a:t>
            </a:r>
            <a:endParaRPr lang="en-US" altLang="ko-KR" sz="700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a:p>
            <a:pPr lvl="0" algn="l">
              <a:lnSpc>
                <a:spcPct val="99600"/>
              </a:lnSpc>
            </a:pP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생성형 </a:t>
            </a:r>
            <a:r>
              <a:rPr lang="en-US" altLang="ko-KR" sz="7000">
                <a:solidFill>
                  <a:srgbClr val="4C680F"/>
                </a:solidFill>
                <a:latin typeface="Pretendard Black" panose="020B0600000101010101" charset="-127"/>
                <a:ea typeface="Pretendard Black" panose="020B0600000101010101" charset="-127"/>
                <a:cs typeface="Pretendard ExtraBold" panose="02000903000000020004" pitchFamily="50" charset="-127"/>
              </a:rPr>
              <a:t>AI </a:t>
            </a: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를 활용한 다국어 지원 시스템 </a:t>
            </a:r>
            <a:endParaRPr lang="en-US" altLang="ko-KR" sz="7000"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a:solidFill>
                  <a:srgbClr val="4C680F"/>
                </a:solidFill>
                <a:latin typeface="Pretendard Regular" panose="020B0600000101010101" charset="-127"/>
                <a:ea typeface="Pretendard Regular" panose="020B0600000101010101" charset="-127"/>
              </a:rPr>
              <a:t>2025 </a:t>
            </a:r>
            <a:r>
              <a:rPr lang="ko-KR" altLang="en-US" sz="3000" b="0" i="0" u="none" strike="noStrike">
                <a:solidFill>
                  <a:srgbClr val="4C680F"/>
                </a:solidFill>
                <a:latin typeface="Pretendard Regular" panose="020B0600000101010101" charset="-127"/>
                <a:ea typeface="Pretendard Regular" panose="020B0600000101010101" charset="-127"/>
              </a:rPr>
              <a:t>소중한 </a:t>
            </a:r>
            <a:r>
              <a:rPr lang="en-US" altLang="ko-KR" sz="3000">
                <a:solidFill>
                  <a:srgbClr val="4C680F"/>
                </a:solidFill>
                <a:latin typeface="Pretendard Regular" panose="020B0600000101010101" charset="-127"/>
                <a:ea typeface="Pretendard Regular" panose="020B0600000101010101" charset="-127"/>
              </a:rPr>
              <a:t>SW/AI </a:t>
            </a:r>
            <a:r>
              <a:rPr lang="ko-KR" altLang="en-US" sz="3000">
                <a:solidFill>
                  <a:srgbClr val="4C680F"/>
                </a:solidFill>
                <a:latin typeface="Pretendard Regular" panose="020B0600000101010101" charset="-127"/>
                <a:ea typeface="Pretendard Regular" panose="020B0600000101010101" charset="-127"/>
              </a:rPr>
              <a:t>경진대회 </a:t>
            </a:r>
            <a:endParaRPr 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p:cNvSpPr txBox="1"/>
          <p:nvPr/>
        </p:nvSpPr>
        <p:spPr>
          <a:xfrm>
            <a:off x="914400" y="6756400"/>
            <a:ext cx="2362200" cy="584200"/>
          </a:xfrm>
          <a:prstGeom prst="rect">
            <a:avLst/>
          </a:prstGeom>
        </p:spPr>
        <p:txBody>
          <a:bodyPr lIns="0" tIns="0" rIns="0" bIns="0" rtlCol="0" anchor="ctr"/>
          <a:lstStyle/>
          <a:p>
            <a:pPr lvl="0" algn="l">
              <a:lnSpc>
                <a:spcPct val="99600"/>
              </a:lnSpc>
            </a:pPr>
            <a:r>
              <a:rPr lang="en-US" sz="3000" b="0" i="0" u="none" strike="noStrike">
                <a:solidFill>
                  <a:srgbClr val="4C680F"/>
                </a:solidFill>
                <a:latin typeface="Pretendard ExtraLight" panose="020B0600000101010101" charset="-127"/>
                <a:ea typeface="Pretendard ExtraLight" panose="020B0600000101010101" charset="-127"/>
              </a:rPr>
              <a:t>2025.05.28</a:t>
            </a:r>
            <a:endParaRPr lang="en-US" sz="3000" b="0" i="0" u="none" strike="noStrike" dirty="0">
              <a:solidFill>
                <a:srgbClr val="4C680F"/>
              </a:solidFill>
              <a:latin typeface="Pretendard ExtraLight" panose="020B0600000101010101" charset="-127"/>
              <a:ea typeface="Pretendard ExtraLight" panose="020B0600000101010101" charset="-127"/>
            </a:endParaRPr>
          </a:p>
        </p:txBody>
      </p:sp>
      <p:sp>
        <p:nvSpPr>
          <p:cNvPr id="10" name="TextBox 10"/>
          <p:cNvSpPr txBox="1"/>
          <p:nvPr/>
        </p:nvSpPr>
        <p:spPr>
          <a:xfrm>
            <a:off x="3962400" y="67437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
        <p:nvSpPr>
          <p:cNvPr id="14" name="TextBox 10">
            <a:extLst>
              <a:ext uri="{FF2B5EF4-FFF2-40B4-BE49-F238E27FC236}">
                <a16:creationId xmlns:a16="http://schemas.microsoft.com/office/drawing/2014/main" id="{C64CA823-6FC3-0F79-B757-ADD00A15CFC8}"/>
              </a:ext>
            </a:extLst>
          </p:cNvPr>
          <p:cNvSpPr txBox="1"/>
          <p:nvPr/>
        </p:nvSpPr>
        <p:spPr>
          <a:xfrm>
            <a:off x="14401800" y="8877300"/>
            <a:ext cx="6629400" cy="584200"/>
          </a:xfrm>
          <a:prstGeom prst="rect">
            <a:avLst/>
          </a:prstGeom>
        </p:spPr>
        <p:txBody>
          <a:bodyPr lIns="0" tIns="0" rIns="0" bIns="0" rtlCol="0" anchor="ctr"/>
          <a:lstStyle/>
          <a:p>
            <a:pPr lvl="0" algn="l">
              <a:lnSpc>
                <a:spcPct val="99600"/>
              </a:lnSpc>
            </a:pPr>
            <a:r>
              <a:rPr lang="ko-KR" altLang="en-US" sz="2400" dirty="0">
                <a:solidFill>
                  <a:srgbClr val="4C680F"/>
                </a:solidFill>
                <a:latin typeface="Pretendard ExtraLight" panose="020B0600000101010101" charset="-127"/>
                <a:ea typeface="Pretendard ExtraLight" panose="020B0600000101010101" charset="-127"/>
              </a:rPr>
              <a:t>지도 교수님</a:t>
            </a:r>
            <a:r>
              <a:rPr lang="en-US" altLang="ko-KR" sz="2400" dirty="0">
                <a:solidFill>
                  <a:srgbClr val="4C680F"/>
                </a:solidFill>
                <a:latin typeface="Pretendard ExtraLight" panose="020B0600000101010101" charset="-127"/>
                <a:ea typeface="Pretendard ExtraLight" panose="020B0600000101010101" charset="-127"/>
              </a:rPr>
              <a:t>: </a:t>
            </a:r>
            <a:r>
              <a:rPr lang="ko-KR" altLang="en-US" sz="2400" dirty="0">
                <a:solidFill>
                  <a:srgbClr val="4C680F"/>
                </a:solidFill>
                <a:latin typeface="Pretendard ExtraLight" panose="020B0600000101010101" charset="-127"/>
                <a:ea typeface="Pretendard ExtraLight" panose="020B0600000101010101" charset="-127"/>
              </a:rPr>
              <a:t>이현빈 교수님</a:t>
            </a: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ko-KR" altLang="en-US" sz="2400" b="0" i="0" u="none" strike="noStrike" dirty="0">
                <a:solidFill>
                  <a:srgbClr val="4C680F"/>
                </a:solidFill>
                <a:latin typeface="Pretendard ExtraLight" panose="020B0600000101010101" charset="-127"/>
                <a:ea typeface="Pretendard ExtraLight" panose="020B0600000101010101" charset="-127"/>
              </a:rPr>
              <a:t>팀   원</a:t>
            </a:r>
            <a:r>
              <a:rPr lang="en-US" altLang="ko-KR" sz="2400" b="0" i="0" u="none" strike="noStrike" dirty="0">
                <a:solidFill>
                  <a:srgbClr val="4C680F"/>
                </a:solidFill>
                <a:latin typeface="Pretendard ExtraLight" panose="020B0600000101010101" charset="-127"/>
                <a:ea typeface="Pretendard ExtraLight" panose="020B0600000101010101" charset="-127"/>
              </a:rPr>
              <a:t>: 20202066  </a:t>
            </a:r>
            <a:r>
              <a:rPr lang="ko-KR" altLang="en-US" sz="2400" b="0" i="0" u="none" strike="noStrike" dirty="0">
                <a:solidFill>
                  <a:srgbClr val="4C680F"/>
                </a:solidFill>
                <a:latin typeface="Pretendard ExtraLight" panose="020B0600000101010101" charset="-127"/>
                <a:ea typeface="Pretendard ExtraLight" panose="020B0600000101010101" charset="-127"/>
              </a:rPr>
              <a:t>안다은</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20201737  </a:t>
            </a:r>
            <a:r>
              <a:rPr lang="ko-KR" altLang="en-US" sz="2400" dirty="0" err="1">
                <a:solidFill>
                  <a:srgbClr val="4C680F"/>
                </a:solidFill>
                <a:latin typeface="Pretendard ExtraLight" panose="020B0600000101010101" charset="-127"/>
                <a:ea typeface="Pretendard ExtraLight" panose="020B0600000101010101" charset="-127"/>
              </a:rPr>
              <a:t>백민우</a:t>
            </a: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a:t>
            </a:r>
            <a:r>
              <a:rPr lang="en-US" altLang="ko-KR" sz="2400" b="0" i="0" u="none" strike="noStrike" dirty="0">
                <a:solidFill>
                  <a:srgbClr val="4C680F"/>
                </a:solidFill>
                <a:latin typeface="Pretendard ExtraLight" panose="020B0600000101010101" charset="-127"/>
                <a:ea typeface="Pretendard ExtraLight" panose="020B0600000101010101" charset="-127"/>
              </a:rPr>
              <a:t>20222008 </a:t>
            </a:r>
            <a:r>
              <a:rPr lang="ko-KR" altLang="en-US" sz="2400" b="0" i="0" u="none" strike="noStrike" dirty="0">
                <a:solidFill>
                  <a:srgbClr val="4C680F"/>
                </a:solidFill>
                <a:latin typeface="Pretendard ExtraLight" panose="020B0600000101010101" charset="-127"/>
                <a:ea typeface="Pretendard ExtraLight" panose="020B0600000101010101" charset="-127"/>
              </a:rPr>
              <a:t>조민서</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20222278 </a:t>
            </a:r>
            <a:r>
              <a:rPr lang="ko-KR" altLang="en-US" sz="2400" dirty="0">
                <a:solidFill>
                  <a:srgbClr val="4C680F"/>
                </a:solidFill>
                <a:latin typeface="Pretendard ExtraLight" panose="020B0600000101010101" charset="-127"/>
                <a:ea typeface="Pretendard ExtraLight" panose="020B0600000101010101" charset="-127"/>
              </a:rPr>
              <a:t>박동현</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endParaRPr lang="ko-KR" sz="2400" b="0" i="0" u="none" strike="noStrike" dirty="0">
              <a:solidFill>
                <a:srgbClr val="4C680F"/>
              </a:solidFill>
              <a:latin typeface="Pretendard ExtraLight" panose="020B0600000101010101" charset="-127"/>
              <a:ea typeface="Pretendard ExtraLight" panose="020B0600000101010101"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1028065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p:cNvSpPr txBox="1"/>
          <p:nvPr/>
        </p:nvSpPr>
        <p:spPr>
          <a:xfrm>
            <a:off x="5493815" y="88224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a:ea typeface="Pretendard ExtraBold"/>
              </a:rPr>
              <a:t>숙성도 측정</a:t>
            </a:r>
            <a:endParaRPr lang="en-US" sz="3000" b="0" i="0" u="none" strike="noStrike" dirty="0">
              <a:solidFill>
                <a:srgbClr val="4C680F"/>
              </a:solidFill>
              <a:latin typeface="Pretendard ExtraBold"/>
            </a:endParaRPr>
          </a:p>
        </p:txBody>
      </p:sp>
      <p:sp>
        <p:nvSpPr>
          <p:cNvPr id="12" name="TextBox 12"/>
          <p:cNvSpPr txBox="1"/>
          <p:nvPr/>
        </p:nvSpPr>
        <p:spPr>
          <a:xfrm>
            <a:off x="5423968" y="5362825"/>
            <a:ext cx="2603493" cy="170231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숙성도 및 구역별</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통계 자료 전송</a:t>
            </a:r>
            <a:endParaRPr lang="en-US" altLang="ko-KR" sz="3000">
              <a:solidFill>
                <a:srgbClr val="4C680F"/>
              </a:solidFill>
              <a:latin typeface="Pretendard ExtraBold"/>
              <a:ea typeface="Pretendard ExtraBold"/>
            </a:endParaRPr>
          </a:p>
          <a:p>
            <a:pPr lvl="0" algn="l">
              <a:lnSpc>
                <a:spcPct val="116199"/>
              </a:lnSpc>
            </a:pPr>
            <a:r>
              <a:rPr lang="en-US" altLang="ko-KR" sz="3000">
                <a:solidFill>
                  <a:srgbClr val="4C680F"/>
                </a:solidFill>
                <a:latin typeface="Pretendard ExtraBold"/>
                <a:ea typeface="Pretendard ExtraBold"/>
              </a:rPr>
              <a:t>(firebase </a:t>
            </a:r>
            <a:r>
              <a:rPr lang="ko-KR" altLang="en-US" sz="3000">
                <a:solidFill>
                  <a:srgbClr val="4C680F"/>
                </a:solidFill>
                <a:latin typeface="Pretendard ExtraBold"/>
                <a:ea typeface="Pretendard ExtraBold"/>
              </a:rPr>
              <a:t>이용</a:t>
            </a:r>
            <a:r>
              <a:rPr lang="en-US" altLang="ko-KR" sz="3000">
                <a:solidFill>
                  <a:srgbClr val="4C680F"/>
                </a:solidFill>
                <a:latin typeface="Pretendard ExtraBold"/>
                <a:ea typeface="Pretendard ExtraBold"/>
              </a:rPr>
              <a:t>)</a:t>
            </a:r>
            <a:endParaRPr lang="ko-KR" altLang="en-US" sz="3000">
              <a:solidFill>
                <a:srgbClr val="4C680F"/>
              </a:solidFill>
              <a:latin typeface="Pretendard ExtraBold"/>
              <a:ea typeface="Pretendard ExtraBold"/>
            </a:endParaRPr>
          </a:p>
        </p:txBody>
      </p:sp>
      <p:grpSp>
        <p:nvGrpSpPr>
          <p:cNvPr id="33" name="그룹 32">
            <a:extLst>
              <a:ext uri="{FF2B5EF4-FFF2-40B4-BE49-F238E27FC236}">
                <a16:creationId xmlns:a16="http://schemas.microsoft.com/office/drawing/2014/main" id="{0B1DAF4C-6FB4-B61D-BE75-257250C72DB8}"/>
              </a:ext>
            </a:extLst>
          </p:cNvPr>
          <p:cNvGrpSpPr/>
          <p:nvPr/>
        </p:nvGrpSpPr>
        <p:grpSpPr>
          <a:xfrm>
            <a:off x="756000" y="4635501"/>
            <a:ext cx="2813187" cy="2236601"/>
            <a:chOff x="1117459" y="4457700"/>
            <a:chExt cx="2275447" cy="1455581"/>
          </a:xfrm>
        </p:grpSpPr>
        <p:sp>
          <p:nvSpPr>
            <p:cNvPr id="28" name="Google Shape;70;p13">
              <a:extLst>
                <a:ext uri="{FF2B5EF4-FFF2-40B4-BE49-F238E27FC236}">
                  <a16:creationId xmlns:a16="http://schemas.microsoft.com/office/drawing/2014/main" id="{3DACD420-E03B-6434-B7C6-7123508E8AAB}"/>
                </a:ext>
              </a:extLst>
            </p:cNvPr>
            <p:cNvSpPr/>
            <p:nvPr/>
          </p:nvSpPr>
          <p:spPr>
            <a:xfrm>
              <a:off x="1117459" y="531653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2000">
                  <a:latin typeface="Pretendard Regular" panose="020B0600000101010101" charset="-127"/>
                  <a:ea typeface="Pretendard Regular" panose="020B0600000101010101" charset="-127"/>
                </a:rPr>
                <a:t>데이터 베이스에 </a:t>
              </a:r>
            </a:p>
            <a:p>
              <a:pPr marL="0" lvl="0" indent="0" algn="ctr" rtl="0">
                <a:spcBef>
                  <a:spcPts val="0"/>
                </a:spcBef>
                <a:spcAft>
                  <a:spcPts val="0"/>
                </a:spcAft>
                <a:buClr>
                  <a:schemeClr val="dk1"/>
                </a:buClr>
                <a:buSzPts val="1100"/>
                <a:buFont typeface="Arial"/>
                <a:buNone/>
              </a:pPr>
              <a:r>
                <a:rPr lang="ko-KR" altLang="en-US" sz="2000">
                  <a:latin typeface="Pretendard Regular" panose="020B0600000101010101" charset="-127"/>
                  <a:ea typeface="Pretendard Regular" panose="020B0600000101010101" charset="-127"/>
                </a:rPr>
                <a:t>숙성도 및 통계 자료 전송</a:t>
              </a:r>
            </a:p>
          </p:txBody>
        </p:sp>
        <p:sp>
          <p:nvSpPr>
            <p:cNvPr id="29" name="Google Shape;72;p13">
              <a:extLst>
                <a:ext uri="{FF2B5EF4-FFF2-40B4-BE49-F238E27FC236}">
                  <a16:creationId xmlns:a16="http://schemas.microsoft.com/office/drawing/2014/main" id="{A716E376-B21D-BAD0-966B-7BA29E76C4E6}"/>
                </a:ext>
              </a:extLst>
            </p:cNvPr>
            <p:cNvSpPr/>
            <p:nvPr/>
          </p:nvSpPr>
          <p:spPr>
            <a:xfrm>
              <a:off x="1120194" y="445770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dirty="0">
                  <a:latin typeface="Pretendard Regular" panose="020B0600000101010101" charset="-127"/>
                  <a:ea typeface="Pretendard Regular" panose="020B0600000101010101" charset="-127"/>
                </a:rPr>
                <a:t>딸기 별 숙성도 측정</a:t>
              </a:r>
              <a:endParaRPr sz="2000" dirty="0">
                <a:latin typeface="Pretendard Regular" panose="020B0600000101010101" charset="-127"/>
                <a:ea typeface="Pretendard Regular" panose="020B0600000101010101" charset="-127"/>
              </a:endParaRPr>
            </a:p>
          </p:txBody>
        </p:sp>
        <p:cxnSp>
          <p:nvCxnSpPr>
            <p:cNvPr id="31" name="Google Shape;75;p13">
              <a:extLst>
                <a:ext uri="{FF2B5EF4-FFF2-40B4-BE49-F238E27FC236}">
                  <a16:creationId xmlns:a16="http://schemas.microsoft.com/office/drawing/2014/main" id="{12A3614E-A6D0-C635-8331-CF6134928B6E}"/>
                </a:ext>
              </a:extLst>
            </p:cNvPr>
            <p:cNvCxnSpPr>
              <a:cxnSpLocks/>
            </p:cNvCxnSpPr>
            <p:nvPr/>
          </p:nvCxnSpPr>
          <p:spPr>
            <a:xfrm>
              <a:off x="2256550" y="5054450"/>
              <a:ext cx="0" cy="259104"/>
            </a:xfrm>
            <a:prstGeom prst="straightConnector1">
              <a:avLst/>
            </a:prstGeom>
            <a:noFill/>
            <a:ln w="38100" cap="flat" cmpd="sng">
              <a:solidFill>
                <a:schemeClr val="dk2"/>
              </a:solidFill>
              <a:prstDash val="solid"/>
              <a:round/>
              <a:headEnd type="none" w="med" len="med"/>
              <a:tailEnd type="triangle" w="med" len="med"/>
            </a:ln>
          </p:spPr>
        </p:cxnSp>
      </p:grpSp>
      <p:sp>
        <p:nvSpPr>
          <p:cNvPr id="19" name="TextBox 8">
            <a:extLst>
              <a:ext uri="{FF2B5EF4-FFF2-40B4-BE49-F238E27FC236}">
                <a16:creationId xmlns:a16="http://schemas.microsoft.com/office/drawing/2014/main" id="{81E939E4-E7EC-0388-3586-290962D84D63}"/>
              </a:ext>
            </a:extLst>
          </p:cNvPr>
          <p:cNvSpPr txBox="1"/>
          <p:nvPr/>
        </p:nvSpPr>
        <p:spPr>
          <a:xfrm>
            <a:off x="2489200" y="2005541"/>
            <a:ext cx="8813800" cy="122902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분류 및 </a:t>
            </a:r>
            <a:endParaRPr lang="en-US" altLang="ko-KR" sz="4000">
              <a:solidFill>
                <a:srgbClr val="4C680F"/>
              </a:solidFill>
              <a:ea typeface="Pretendard Regular"/>
            </a:endParaRPr>
          </a:p>
          <a:p>
            <a:pPr lvl="0" algn="l">
              <a:lnSpc>
                <a:spcPct val="107899"/>
              </a:lnSpc>
            </a:pPr>
            <a:r>
              <a:rPr lang="ko-KR" altLang="en-US" sz="4000" b="0" i="0" u="none" strike="noStrike">
                <a:solidFill>
                  <a:srgbClr val="4C680F"/>
                </a:solidFill>
                <a:ea typeface="Pretendard Regular"/>
              </a:rPr>
              <a:t>  전송 </a:t>
            </a:r>
            <a:endParaRPr lang="en-US" sz="4000" b="0" i="0" u="none" strike="noStrike" dirty="0">
              <a:solidFill>
                <a:srgbClr val="4C680F"/>
              </a:solidFill>
              <a:latin typeface="Pretendard Regular"/>
            </a:endParaRPr>
          </a:p>
        </p:txBody>
      </p:sp>
      <p:pic>
        <p:nvPicPr>
          <p:cNvPr id="11" name="그림 10">
            <a:extLst>
              <a:ext uri="{FF2B5EF4-FFF2-40B4-BE49-F238E27FC236}">
                <a16:creationId xmlns:a16="http://schemas.microsoft.com/office/drawing/2014/main" id="{F8309CA3-4825-9ECD-6CA1-CFE489CA77AB}"/>
              </a:ext>
            </a:extLst>
          </p:cNvPr>
          <p:cNvPicPr>
            <a:picLocks noChangeAspect="1"/>
          </p:cNvPicPr>
          <p:nvPr/>
        </p:nvPicPr>
        <p:blipFill>
          <a:blip r:embed="rId6"/>
          <a:stretch>
            <a:fillRect/>
          </a:stretch>
        </p:blipFill>
        <p:spPr>
          <a:xfrm>
            <a:off x="11055210" y="2059947"/>
            <a:ext cx="2089290" cy="2129085"/>
          </a:xfrm>
          <a:prstGeom prst="rect">
            <a:avLst/>
          </a:prstGeom>
        </p:spPr>
      </p:pic>
      <p:pic>
        <p:nvPicPr>
          <p:cNvPr id="14" name="그림 13">
            <a:extLst>
              <a:ext uri="{FF2B5EF4-FFF2-40B4-BE49-F238E27FC236}">
                <a16:creationId xmlns:a16="http://schemas.microsoft.com/office/drawing/2014/main" id="{D4E5A150-AC54-49D6-C910-155DBD5D7DD4}"/>
              </a:ext>
            </a:extLst>
          </p:cNvPr>
          <p:cNvPicPr>
            <a:picLocks noChangeAspect="1"/>
          </p:cNvPicPr>
          <p:nvPr/>
        </p:nvPicPr>
        <p:blipFill>
          <a:blip r:embed="rId7"/>
          <a:stretch>
            <a:fillRect/>
          </a:stretch>
        </p:blipFill>
        <p:spPr>
          <a:xfrm>
            <a:off x="8460667" y="2080463"/>
            <a:ext cx="2228575" cy="2129084"/>
          </a:xfrm>
          <a:prstGeom prst="rect">
            <a:avLst/>
          </a:prstGeom>
        </p:spPr>
      </p:pic>
      <p:pic>
        <p:nvPicPr>
          <p:cNvPr id="18" name="그림 17">
            <a:extLst>
              <a:ext uri="{FF2B5EF4-FFF2-40B4-BE49-F238E27FC236}">
                <a16:creationId xmlns:a16="http://schemas.microsoft.com/office/drawing/2014/main" id="{358152D3-C7B8-0F09-C75A-E678D3432286}"/>
              </a:ext>
            </a:extLst>
          </p:cNvPr>
          <p:cNvPicPr>
            <a:picLocks noChangeAspect="1"/>
          </p:cNvPicPr>
          <p:nvPr/>
        </p:nvPicPr>
        <p:blipFill>
          <a:blip r:embed="rId8"/>
          <a:stretch>
            <a:fillRect/>
          </a:stretch>
        </p:blipFill>
        <p:spPr>
          <a:xfrm>
            <a:off x="13516330" y="2033571"/>
            <a:ext cx="2126202" cy="2175976"/>
          </a:xfrm>
          <a:prstGeom prst="rect">
            <a:avLst/>
          </a:prstGeom>
        </p:spPr>
      </p:pic>
      <p:pic>
        <p:nvPicPr>
          <p:cNvPr id="27" name="그림 26">
            <a:extLst>
              <a:ext uri="{FF2B5EF4-FFF2-40B4-BE49-F238E27FC236}">
                <a16:creationId xmlns:a16="http://schemas.microsoft.com/office/drawing/2014/main" id="{EBB567C0-6E9C-8A49-7332-66E410E59BC4}"/>
              </a:ext>
            </a:extLst>
          </p:cNvPr>
          <p:cNvPicPr>
            <a:picLocks noChangeAspect="1"/>
          </p:cNvPicPr>
          <p:nvPr/>
        </p:nvPicPr>
        <p:blipFill>
          <a:blip r:embed="rId9"/>
          <a:stretch>
            <a:fillRect/>
          </a:stretch>
        </p:blipFill>
        <p:spPr>
          <a:xfrm>
            <a:off x="8460667" y="6183414"/>
            <a:ext cx="8915048" cy="3116804"/>
          </a:xfrm>
          <a:prstGeom prst="rect">
            <a:avLst/>
          </a:prstGeom>
        </p:spPr>
      </p:pic>
    </p:spTree>
    <p:extLst>
      <p:ext uri="{BB962C8B-B14F-4D97-AF65-F5344CB8AC3E}">
        <p14:creationId xmlns:p14="http://schemas.microsoft.com/office/powerpoint/2010/main" val="316102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845BF-4657-F005-A3E4-60BF007C55EB}"/>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C9F14CFD-FE60-E675-20C0-87821AEB4BF5}"/>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243557D3-54A1-E83B-BCBC-2D05D8D1F6B9}"/>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2FB7B799-FE6C-EBA5-0BE9-C3BF1BDCA57F}"/>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08EB39D7-E2EA-293A-94AF-D1F6E300F4AF}"/>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85FDEB72-1F49-3747-4F4C-42C33F670A98}"/>
              </a:ext>
            </a:extLst>
          </p:cNvPr>
          <p:cNvSpPr txBox="1"/>
          <p:nvPr/>
        </p:nvSpPr>
        <p:spPr>
          <a:xfrm>
            <a:off x="5243731" y="5260571"/>
            <a:ext cx="3639919" cy="721129"/>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로그인 및 회원 가입 </a:t>
            </a:r>
            <a:r>
              <a:rPr lang="en-US" altLang="ko-KR" sz="3000">
                <a:solidFill>
                  <a:srgbClr val="4C680F"/>
                </a:solidFill>
                <a:latin typeface="Pretendard ExtraBold"/>
                <a:ea typeface="Pretendard ExtraBold"/>
              </a:rPr>
              <a:t>UI</a:t>
            </a:r>
            <a:endParaRPr lang="ko-KR" sz="3000" b="0" i="0" u="none" strike="noStrike">
              <a:solidFill>
                <a:srgbClr val="4C680F"/>
              </a:solidFill>
              <a:ea typeface="Pretendard ExtraBold"/>
            </a:endParaRPr>
          </a:p>
        </p:txBody>
      </p:sp>
      <p:pic>
        <p:nvPicPr>
          <p:cNvPr id="52" name="Picture 4">
            <a:extLst>
              <a:ext uri="{FF2B5EF4-FFF2-40B4-BE49-F238E27FC236}">
                <a16:creationId xmlns:a16="http://schemas.microsoft.com/office/drawing/2014/main" id="{B6BC032E-5E27-FD8F-041E-EC63F147A4C1}"/>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12" name="Google Shape;64;p13">
            <a:extLst>
              <a:ext uri="{FF2B5EF4-FFF2-40B4-BE49-F238E27FC236}">
                <a16:creationId xmlns:a16="http://schemas.microsoft.com/office/drawing/2014/main" id="{6B04E7E3-E3C0-ED95-8C8C-2C0A563533AB}"/>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13" name="Google Shape;78;p13">
            <a:extLst>
              <a:ext uri="{FF2B5EF4-FFF2-40B4-BE49-F238E27FC236}">
                <a16:creationId xmlns:a16="http://schemas.microsoft.com/office/drawing/2014/main" id="{B213005E-2226-9532-5ED9-1E7B94037A49}"/>
              </a:ext>
            </a:extLst>
          </p:cNvPr>
          <p:cNvCxnSpPr>
            <a:cxnSpLocks/>
            <a:endCxn id="14"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14" name="Google Shape;79;p13">
            <a:extLst>
              <a:ext uri="{FF2B5EF4-FFF2-40B4-BE49-F238E27FC236}">
                <a16:creationId xmlns:a16="http://schemas.microsoft.com/office/drawing/2014/main" id="{5BF339F7-7407-37FE-25AD-6A9EFB6C153F}"/>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6" name="Google Shape;83;p13">
            <a:extLst>
              <a:ext uri="{FF2B5EF4-FFF2-40B4-BE49-F238E27FC236}">
                <a16:creationId xmlns:a16="http://schemas.microsoft.com/office/drawing/2014/main" id="{8443F721-5C74-084C-563A-E1DDAE120506}"/>
              </a:ext>
            </a:extLst>
          </p:cNvPr>
          <p:cNvCxnSpPr>
            <a:cxnSpLocks/>
            <a:stCxn id="14"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19" name="Google Shape;86;p13">
            <a:extLst>
              <a:ext uri="{FF2B5EF4-FFF2-40B4-BE49-F238E27FC236}">
                <a16:creationId xmlns:a16="http://schemas.microsoft.com/office/drawing/2014/main" id="{1B9426C7-5F89-4D73-FABA-F57B399B61A6}"/>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0" name="Google Shape;90;p13">
            <a:extLst>
              <a:ext uri="{FF2B5EF4-FFF2-40B4-BE49-F238E27FC236}">
                <a16:creationId xmlns:a16="http://schemas.microsoft.com/office/drawing/2014/main" id="{D8BC260D-1E01-43F0-06F0-64D17D96BFF6}"/>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1" name="Google Shape;93;p13">
            <a:extLst>
              <a:ext uri="{FF2B5EF4-FFF2-40B4-BE49-F238E27FC236}">
                <a16:creationId xmlns:a16="http://schemas.microsoft.com/office/drawing/2014/main" id="{85C7AE98-96CB-C516-8C62-7FAA28AC199C}"/>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 name="TextBox 9">
            <a:extLst>
              <a:ext uri="{FF2B5EF4-FFF2-40B4-BE49-F238E27FC236}">
                <a16:creationId xmlns:a16="http://schemas.microsoft.com/office/drawing/2014/main" id="{18A46EFE-21E6-D85D-2458-FAAF3DFDF645}"/>
              </a:ext>
            </a:extLst>
          </p:cNvPr>
          <p:cNvSpPr txBox="1"/>
          <p:nvPr/>
        </p:nvSpPr>
        <p:spPr>
          <a:xfrm>
            <a:off x="5407571" y="1096264"/>
            <a:ext cx="3736429"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3" name="TextBox 9">
            <a:extLst>
              <a:ext uri="{FF2B5EF4-FFF2-40B4-BE49-F238E27FC236}">
                <a16:creationId xmlns:a16="http://schemas.microsoft.com/office/drawing/2014/main" id="{4DBA1478-E83E-FE97-A309-ACF96540AEE0}"/>
              </a:ext>
            </a:extLst>
          </p:cNvPr>
          <p:cNvSpPr txBox="1"/>
          <p:nvPr/>
        </p:nvSpPr>
        <p:spPr>
          <a:xfrm>
            <a:off x="4655810" y="42731"/>
            <a:ext cx="3916035" cy="1066800"/>
          </a:xfrm>
          <a:prstGeom prst="rect">
            <a:avLst/>
          </a:prstGeom>
        </p:spPr>
        <p:txBody>
          <a:bodyPr lIns="0" tIns="0" rIns="0" bIns="0" rtlCol="0" anchor="ctr"/>
          <a:lstStyle/>
          <a:p>
            <a:pPr lvl="0" algn="l">
              <a:lnSpc>
                <a:spcPct val="116199"/>
              </a:lnSpc>
            </a:pPr>
            <a:r>
              <a:rPr lang="en-US" altLang="ko-KR" sz="3000">
                <a:solidFill>
                  <a:srgbClr val="4C680F"/>
                </a:solidFill>
                <a:latin typeface="Pretendard ExtraBold"/>
                <a:ea typeface="Pretendard ExtraBold"/>
              </a:rPr>
              <a:t>App </a:t>
            </a:r>
            <a:r>
              <a:rPr lang="ko-KR" altLang="en-US" sz="3000">
                <a:solidFill>
                  <a:srgbClr val="4C680F"/>
                </a:solidFill>
                <a:latin typeface="Pretendard ExtraBold"/>
                <a:ea typeface="Pretendard ExtraBold"/>
              </a:rPr>
              <a:t>소개</a:t>
            </a:r>
            <a:r>
              <a:rPr lang="en-US" altLang="ko-KR" sz="3000">
                <a:solidFill>
                  <a:srgbClr val="4C680F"/>
                </a:solidFill>
                <a:latin typeface="Pretendard ExtraBold"/>
                <a:ea typeface="Pretendard ExtraBold"/>
              </a:rPr>
              <a:t>: GrowVision</a:t>
            </a:r>
            <a:endParaRPr lang="ko-KR" sz="3000" b="0" i="0" u="none" strike="noStrike">
              <a:solidFill>
                <a:srgbClr val="4C680F"/>
              </a:solidFill>
              <a:ea typeface="Pretendard ExtraBold"/>
            </a:endParaRPr>
          </a:p>
        </p:txBody>
      </p:sp>
      <p:pic>
        <p:nvPicPr>
          <p:cNvPr id="22" name="그림 21">
            <a:extLst>
              <a:ext uri="{FF2B5EF4-FFF2-40B4-BE49-F238E27FC236}">
                <a16:creationId xmlns:a16="http://schemas.microsoft.com/office/drawing/2014/main" id="{FBB5DBC7-4FA2-6162-FE47-191D07A880DB}"/>
              </a:ext>
            </a:extLst>
          </p:cNvPr>
          <p:cNvPicPr>
            <a:picLocks noChangeAspect="1"/>
          </p:cNvPicPr>
          <p:nvPr/>
        </p:nvPicPr>
        <p:blipFill>
          <a:blip r:embed="rId6"/>
          <a:srcRect t="15431" b="13417"/>
          <a:stretch/>
        </p:blipFill>
        <p:spPr>
          <a:xfrm>
            <a:off x="9568081" y="673099"/>
            <a:ext cx="3086531" cy="3793976"/>
          </a:xfrm>
          <a:prstGeom prst="rect">
            <a:avLst/>
          </a:prstGeom>
        </p:spPr>
      </p:pic>
      <p:pic>
        <p:nvPicPr>
          <p:cNvPr id="24" name="그림 23">
            <a:extLst>
              <a:ext uri="{FF2B5EF4-FFF2-40B4-BE49-F238E27FC236}">
                <a16:creationId xmlns:a16="http://schemas.microsoft.com/office/drawing/2014/main" id="{DC3F0789-E052-DD72-3226-D075ED08EEA8}"/>
              </a:ext>
            </a:extLst>
          </p:cNvPr>
          <p:cNvPicPr>
            <a:picLocks noChangeAspect="1"/>
          </p:cNvPicPr>
          <p:nvPr/>
        </p:nvPicPr>
        <p:blipFill>
          <a:blip r:embed="rId7"/>
          <a:srcRect t="9654" b="9022"/>
          <a:stretch/>
        </p:blipFill>
        <p:spPr>
          <a:xfrm>
            <a:off x="12929081" y="647700"/>
            <a:ext cx="3057952" cy="3819376"/>
          </a:xfrm>
          <a:prstGeom prst="rect">
            <a:avLst/>
          </a:prstGeom>
        </p:spPr>
      </p:pic>
      <p:pic>
        <p:nvPicPr>
          <p:cNvPr id="25" name="그림 24">
            <a:extLst>
              <a:ext uri="{FF2B5EF4-FFF2-40B4-BE49-F238E27FC236}">
                <a16:creationId xmlns:a16="http://schemas.microsoft.com/office/drawing/2014/main" id="{1CDF6DDA-14D0-D291-6456-FD0C67ED5C25}"/>
              </a:ext>
            </a:extLst>
          </p:cNvPr>
          <p:cNvPicPr>
            <a:picLocks noChangeAspect="1"/>
          </p:cNvPicPr>
          <p:nvPr/>
        </p:nvPicPr>
        <p:blipFill>
          <a:blip r:embed="rId8"/>
          <a:stretch>
            <a:fillRect/>
          </a:stretch>
        </p:blipFill>
        <p:spPr>
          <a:xfrm>
            <a:off x="8991626" y="5442878"/>
            <a:ext cx="4239439" cy="3667673"/>
          </a:xfrm>
          <a:prstGeom prst="rect">
            <a:avLst/>
          </a:prstGeom>
        </p:spPr>
      </p:pic>
      <p:sp>
        <p:nvSpPr>
          <p:cNvPr id="31" name="TextBox 9">
            <a:extLst>
              <a:ext uri="{FF2B5EF4-FFF2-40B4-BE49-F238E27FC236}">
                <a16:creationId xmlns:a16="http://schemas.microsoft.com/office/drawing/2014/main" id="{DA71C37C-56BB-8A29-F923-0235398A2350}"/>
              </a:ext>
            </a:extLst>
          </p:cNvPr>
          <p:cNvSpPr txBox="1"/>
          <p:nvPr/>
        </p:nvSpPr>
        <p:spPr>
          <a:xfrm>
            <a:off x="5243731" y="1027469"/>
            <a:ext cx="3736429"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초기</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화면 및 로그인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회원 가입 선택 </a:t>
            </a:r>
            <a:r>
              <a:rPr lang="en-US" altLang="ko-KR" sz="3000">
                <a:solidFill>
                  <a:srgbClr val="4C680F"/>
                </a:solidFill>
                <a:latin typeface="Pretendard ExtraBold"/>
                <a:ea typeface="Pretendard ExtraBold"/>
              </a:rPr>
              <a:t>UI</a:t>
            </a:r>
            <a:endParaRPr lang="ko-KR" sz="3000" b="0" i="0" u="none" strike="noStrike">
              <a:solidFill>
                <a:srgbClr val="4C680F"/>
              </a:solidFill>
              <a:ea typeface="Pretendard ExtraBold"/>
            </a:endParaRPr>
          </a:p>
        </p:txBody>
      </p:sp>
      <p:cxnSp>
        <p:nvCxnSpPr>
          <p:cNvPr id="33" name="연결선: 꺾임 32">
            <a:extLst>
              <a:ext uri="{FF2B5EF4-FFF2-40B4-BE49-F238E27FC236}">
                <a16:creationId xmlns:a16="http://schemas.microsoft.com/office/drawing/2014/main" id="{142581E5-A655-140B-00C6-47CDCC23C3B2}"/>
              </a:ext>
            </a:extLst>
          </p:cNvPr>
          <p:cNvCxnSpPr>
            <a:cxnSpLocks/>
            <a:stCxn id="25" idx="2"/>
          </p:cNvCxnSpPr>
          <p:nvPr/>
        </p:nvCxnSpPr>
        <p:spPr>
          <a:xfrm rot="16200000" flipH="1">
            <a:off x="13350225" y="6871672"/>
            <a:ext cx="12700" cy="44777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53032C63-C4CD-7BFC-9298-0830F60E8579}"/>
              </a:ext>
            </a:extLst>
          </p:cNvPr>
          <p:cNvCxnSpPr>
            <a:cxnSpLocks/>
            <a:endCxn id="25" idx="2"/>
          </p:cNvCxnSpPr>
          <p:nvPr/>
        </p:nvCxnSpPr>
        <p:spPr>
          <a:xfrm rot="5400000">
            <a:off x="13350225" y="6871672"/>
            <a:ext cx="12700" cy="44777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Google Shape;83;p13">
            <a:extLst>
              <a:ext uri="{FF2B5EF4-FFF2-40B4-BE49-F238E27FC236}">
                <a16:creationId xmlns:a16="http://schemas.microsoft.com/office/drawing/2014/main" id="{F5BCC666-6F92-3FE9-A8A6-821B7719D79F}"/>
              </a:ext>
            </a:extLst>
          </p:cNvPr>
          <p:cNvCxnSpPr>
            <a:cxnSpLocks/>
            <a:stCxn id="19"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9" name="그림 8">
            <a:extLst>
              <a:ext uri="{FF2B5EF4-FFF2-40B4-BE49-F238E27FC236}">
                <a16:creationId xmlns:a16="http://schemas.microsoft.com/office/drawing/2014/main" id="{85788177-F6FD-86B4-8063-3DC1DCB55CAB}"/>
              </a:ext>
            </a:extLst>
          </p:cNvPr>
          <p:cNvPicPr>
            <a:picLocks noChangeAspect="1"/>
          </p:cNvPicPr>
          <p:nvPr/>
        </p:nvPicPr>
        <p:blipFill>
          <a:blip r:embed="rId9"/>
          <a:stretch>
            <a:fillRect/>
          </a:stretch>
        </p:blipFill>
        <p:spPr>
          <a:xfrm>
            <a:off x="13625200" y="5629878"/>
            <a:ext cx="3600450" cy="3447490"/>
          </a:xfrm>
          <a:prstGeom prst="rect">
            <a:avLst/>
          </a:prstGeom>
        </p:spPr>
      </p:pic>
    </p:spTree>
    <p:extLst>
      <p:ext uri="{BB962C8B-B14F-4D97-AF65-F5344CB8AC3E}">
        <p14:creationId xmlns:p14="http://schemas.microsoft.com/office/powerpoint/2010/main" val="202738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A0A4F-5DA8-6D36-78DC-44CD5D3A80E7}"/>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2D23DB66-AD63-408E-7A81-067BB31F1943}"/>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34E732D-2131-62B3-11AA-2E0DB57FCEBE}"/>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7A99C58B-824C-CEFB-13FF-BB457AA08611}"/>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2D3EF623-8628-4E38-A0B7-C1A43F3F2820}"/>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BB7D8F00-996C-E355-6C9D-D26D19AA50F1}"/>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메인 화면 및 </a:t>
            </a:r>
            <a:endParaRPr lang="en-US" altLang="ko-KR" sz="3000">
              <a:solidFill>
                <a:srgbClr val="4C680F"/>
              </a:solidFill>
              <a:latin typeface="Pretendard ExtraBold"/>
              <a:ea typeface="Pretendard ExtraBold"/>
            </a:endParaRPr>
          </a:p>
          <a:p>
            <a:pPr lvl="0" algn="l">
              <a:lnSpc>
                <a:spcPct val="116199"/>
              </a:lnSpc>
            </a:pPr>
            <a:r>
              <a:rPr lang="ko-KR" altLang="en-US" sz="3000" b="0" i="0" u="none" strike="noStrike">
                <a:solidFill>
                  <a:srgbClr val="4C680F"/>
                </a:solidFill>
                <a:latin typeface="Pretendard ExtraBold"/>
                <a:ea typeface="Pretendard ExtraBold"/>
              </a:rPr>
              <a:t>마이페이지 </a:t>
            </a:r>
            <a:r>
              <a:rPr lang="en-US" altLang="ko-KR" sz="3000">
                <a:solidFill>
                  <a:srgbClr val="4C680F"/>
                </a:solidFill>
                <a:latin typeface="Pretendard ExtraBold"/>
                <a:ea typeface="Pretendard ExtraBold"/>
              </a:rPr>
              <a:t>UI </a:t>
            </a:r>
            <a:endParaRPr lang="ko-KR" sz="3000" b="0" i="0" u="none" strike="noStrike">
              <a:solidFill>
                <a:srgbClr val="4C680F"/>
              </a:solidFill>
              <a:ea typeface="Pretendard ExtraBold"/>
            </a:endParaRPr>
          </a:p>
        </p:txBody>
      </p:sp>
      <p:pic>
        <p:nvPicPr>
          <p:cNvPr id="52" name="Picture 4">
            <a:extLst>
              <a:ext uri="{FF2B5EF4-FFF2-40B4-BE49-F238E27FC236}">
                <a16:creationId xmlns:a16="http://schemas.microsoft.com/office/drawing/2014/main" id="{51019E86-61BE-43C4-1E79-C2318BB817BF}"/>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2" name="TextBox 9">
            <a:extLst>
              <a:ext uri="{FF2B5EF4-FFF2-40B4-BE49-F238E27FC236}">
                <a16:creationId xmlns:a16="http://schemas.microsoft.com/office/drawing/2014/main" id="{C3085B2B-53EE-2031-ED40-C74959D6E5D7}"/>
              </a:ext>
            </a:extLst>
          </p:cNvPr>
          <p:cNvSpPr txBox="1"/>
          <p:nvPr/>
        </p:nvSpPr>
        <p:spPr>
          <a:xfrm>
            <a:off x="5407571" y="1096264"/>
            <a:ext cx="3736429"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 name="TextBox 9">
            <a:extLst>
              <a:ext uri="{FF2B5EF4-FFF2-40B4-BE49-F238E27FC236}">
                <a16:creationId xmlns:a16="http://schemas.microsoft.com/office/drawing/2014/main" id="{C539F4E1-A8D9-BE19-88FD-779DCD13972C}"/>
              </a:ext>
            </a:extLst>
          </p:cNvPr>
          <p:cNvSpPr txBox="1"/>
          <p:nvPr/>
        </p:nvSpPr>
        <p:spPr>
          <a:xfrm>
            <a:off x="5513317" y="1044053"/>
            <a:ext cx="3736429" cy="687031"/>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언어</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선택 기능</a:t>
            </a:r>
            <a:endParaRPr lang="ko-KR" sz="3000" b="0" i="0" u="none" strike="noStrike">
              <a:solidFill>
                <a:srgbClr val="4C680F"/>
              </a:solidFill>
              <a:ea typeface="Pretendard ExtraBold"/>
            </a:endParaRPr>
          </a:p>
        </p:txBody>
      </p:sp>
      <p:sp>
        <p:nvSpPr>
          <p:cNvPr id="3" name="Google Shape;64;p13">
            <a:extLst>
              <a:ext uri="{FF2B5EF4-FFF2-40B4-BE49-F238E27FC236}">
                <a16:creationId xmlns:a16="http://schemas.microsoft.com/office/drawing/2014/main" id="{64E0AF49-4FF0-7659-C5CD-3001DD5E7E60}"/>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8" name="Google Shape;78;p13">
            <a:extLst>
              <a:ext uri="{FF2B5EF4-FFF2-40B4-BE49-F238E27FC236}">
                <a16:creationId xmlns:a16="http://schemas.microsoft.com/office/drawing/2014/main" id="{84B214E7-8172-1650-53E2-7F43147BAFF5}"/>
              </a:ext>
            </a:extLst>
          </p:cNvPr>
          <p:cNvCxnSpPr>
            <a:cxnSpLocks/>
            <a:endCxn id="10"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10" name="Google Shape;79;p13">
            <a:extLst>
              <a:ext uri="{FF2B5EF4-FFF2-40B4-BE49-F238E27FC236}">
                <a16:creationId xmlns:a16="http://schemas.microsoft.com/office/drawing/2014/main" id="{7FC36F81-90CB-2575-53E1-338F606438A7}"/>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1" name="Google Shape;83;p13">
            <a:extLst>
              <a:ext uri="{FF2B5EF4-FFF2-40B4-BE49-F238E27FC236}">
                <a16:creationId xmlns:a16="http://schemas.microsoft.com/office/drawing/2014/main" id="{A3A3C01D-6539-4CEB-23C4-7B2840FD0443}"/>
              </a:ext>
            </a:extLst>
          </p:cNvPr>
          <p:cNvCxnSpPr>
            <a:cxnSpLocks/>
            <a:stCxn id="10"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22" name="Google Shape;86;p13">
            <a:extLst>
              <a:ext uri="{FF2B5EF4-FFF2-40B4-BE49-F238E27FC236}">
                <a16:creationId xmlns:a16="http://schemas.microsoft.com/office/drawing/2014/main" id="{4216C534-14AC-90E8-C8CC-A09D565ADCC5}"/>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3" name="Google Shape;90;p13">
            <a:extLst>
              <a:ext uri="{FF2B5EF4-FFF2-40B4-BE49-F238E27FC236}">
                <a16:creationId xmlns:a16="http://schemas.microsoft.com/office/drawing/2014/main" id="{3497B102-A299-9381-4996-80B1FBB0F17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4" name="Google Shape;93;p13">
            <a:extLst>
              <a:ext uri="{FF2B5EF4-FFF2-40B4-BE49-F238E27FC236}">
                <a16:creationId xmlns:a16="http://schemas.microsoft.com/office/drawing/2014/main" id="{3D4F9D8E-D4B9-886B-7ACB-D49B9494F0BB}"/>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6" name="Google Shape;83;p13">
            <a:extLst>
              <a:ext uri="{FF2B5EF4-FFF2-40B4-BE49-F238E27FC236}">
                <a16:creationId xmlns:a16="http://schemas.microsoft.com/office/drawing/2014/main" id="{DA47F60E-ED33-E84E-7D65-CE3596A0F685}"/>
              </a:ext>
            </a:extLst>
          </p:cNvPr>
          <p:cNvCxnSpPr>
            <a:cxnSpLocks/>
            <a:stCxn id="22"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3" name="그림 12">
            <a:extLst>
              <a:ext uri="{FF2B5EF4-FFF2-40B4-BE49-F238E27FC236}">
                <a16:creationId xmlns:a16="http://schemas.microsoft.com/office/drawing/2014/main" id="{0D72E648-9F4E-5903-1D52-89352DD2F587}"/>
              </a:ext>
            </a:extLst>
          </p:cNvPr>
          <p:cNvPicPr>
            <a:picLocks noChangeAspect="1"/>
          </p:cNvPicPr>
          <p:nvPr/>
        </p:nvPicPr>
        <p:blipFill>
          <a:blip r:embed="rId6"/>
          <a:stretch>
            <a:fillRect/>
          </a:stretch>
        </p:blipFill>
        <p:spPr>
          <a:xfrm>
            <a:off x="9584936" y="5103150"/>
            <a:ext cx="3077004" cy="5115639"/>
          </a:xfrm>
          <a:prstGeom prst="rect">
            <a:avLst/>
          </a:prstGeom>
        </p:spPr>
      </p:pic>
      <p:pic>
        <p:nvPicPr>
          <p:cNvPr id="14" name="그림 13">
            <a:extLst>
              <a:ext uri="{FF2B5EF4-FFF2-40B4-BE49-F238E27FC236}">
                <a16:creationId xmlns:a16="http://schemas.microsoft.com/office/drawing/2014/main" id="{87DA9F4D-03F0-1A7E-D566-D4EF0E392306}"/>
              </a:ext>
            </a:extLst>
          </p:cNvPr>
          <p:cNvPicPr>
            <a:picLocks noChangeAspect="1"/>
          </p:cNvPicPr>
          <p:nvPr/>
        </p:nvPicPr>
        <p:blipFill>
          <a:blip r:embed="rId7"/>
          <a:stretch>
            <a:fillRect/>
          </a:stretch>
        </p:blipFill>
        <p:spPr>
          <a:xfrm>
            <a:off x="9499607" y="712415"/>
            <a:ext cx="4176612" cy="3473618"/>
          </a:xfrm>
          <a:prstGeom prst="rect">
            <a:avLst/>
          </a:prstGeom>
        </p:spPr>
      </p:pic>
      <p:pic>
        <p:nvPicPr>
          <p:cNvPr id="17" name="그림 16">
            <a:extLst>
              <a:ext uri="{FF2B5EF4-FFF2-40B4-BE49-F238E27FC236}">
                <a16:creationId xmlns:a16="http://schemas.microsoft.com/office/drawing/2014/main" id="{F99BA957-E44E-5270-CA65-702CB5A19E4E}"/>
              </a:ext>
            </a:extLst>
          </p:cNvPr>
          <p:cNvPicPr>
            <a:picLocks noChangeAspect="1"/>
          </p:cNvPicPr>
          <p:nvPr/>
        </p:nvPicPr>
        <p:blipFill>
          <a:blip r:embed="rId8"/>
          <a:stretch>
            <a:fillRect/>
          </a:stretch>
        </p:blipFill>
        <p:spPr>
          <a:xfrm>
            <a:off x="12801600" y="5140325"/>
            <a:ext cx="3721099" cy="5101884"/>
          </a:xfrm>
          <a:prstGeom prst="rect">
            <a:avLst/>
          </a:prstGeom>
        </p:spPr>
      </p:pic>
    </p:spTree>
    <p:extLst>
      <p:ext uri="{BB962C8B-B14F-4D97-AF65-F5344CB8AC3E}">
        <p14:creationId xmlns:p14="http://schemas.microsoft.com/office/powerpoint/2010/main" val="820767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DB275-BCA5-39AF-C391-9E846848038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5AD63F45-F21E-0714-0001-A5A3C9F66A5B}"/>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0AFB2CE-0761-26DB-26CC-4BA5F507199B}"/>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8B50D9FF-34DE-6C9C-5670-C7C19B682D0B}"/>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8023C6D1-5991-CDC7-9EA4-39EE0DCC35D2}"/>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8" name="TextBox 9">
            <a:extLst>
              <a:ext uri="{FF2B5EF4-FFF2-40B4-BE49-F238E27FC236}">
                <a16:creationId xmlns:a16="http://schemas.microsoft.com/office/drawing/2014/main" id="{382BB50C-B185-F541-255B-B75F022DCE47}"/>
              </a:ext>
            </a:extLst>
          </p:cNvPr>
          <p:cNvSpPr txBox="1"/>
          <p:nvPr/>
        </p:nvSpPr>
        <p:spPr>
          <a:xfrm>
            <a:off x="4890985" y="495300"/>
            <a:ext cx="4037936" cy="10541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농장</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통계 정보 및 </a:t>
            </a:r>
            <a:endParaRPr lang="en-US" altLang="ko-KR" sz="3000">
              <a:solidFill>
                <a:srgbClr val="4C680F"/>
              </a:solidFill>
              <a:latin typeface="Pretendard ExtraBold"/>
              <a:ea typeface="Pretendard ExtraBold"/>
            </a:endParaRPr>
          </a:p>
          <a:p>
            <a:pPr lvl="0" algn="l">
              <a:lnSpc>
                <a:spcPct val="116199"/>
              </a:lnSpc>
            </a:pPr>
            <a:r>
              <a:rPr lang="en-US" altLang="ko-KR" sz="3000">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정보 요약 및 음성 지원</a:t>
            </a:r>
            <a:endParaRPr lang="en-US" altLang="ko-KR" sz="3000">
              <a:solidFill>
                <a:srgbClr val="4C680F"/>
              </a:solidFill>
              <a:latin typeface="Pretendard ExtraBold"/>
              <a:ea typeface="Pretendard ExtraBold"/>
            </a:endParaRPr>
          </a:p>
        </p:txBody>
      </p:sp>
      <p:pic>
        <p:nvPicPr>
          <p:cNvPr id="11" name="그림 10">
            <a:extLst>
              <a:ext uri="{FF2B5EF4-FFF2-40B4-BE49-F238E27FC236}">
                <a16:creationId xmlns:a16="http://schemas.microsoft.com/office/drawing/2014/main" id="{9021E2DA-FF77-F76C-B7D7-60C4EAA07D9C}"/>
              </a:ext>
            </a:extLst>
          </p:cNvPr>
          <p:cNvPicPr>
            <a:picLocks noChangeAspect="1"/>
          </p:cNvPicPr>
          <p:nvPr/>
        </p:nvPicPr>
        <p:blipFill>
          <a:blip r:embed="rId5"/>
          <a:stretch>
            <a:fillRect/>
          </a:stretch>
        </p:blipFill>
        <p:spPr>
          <a:xfrm>
            <a:off x="6909953" y="2414228"/>
            <a:ext cx="3718794" cy="6057300"/>
          </a:xfrm>
          <a:prstGeom prst="rect">
            <a:avLst/>
          </a:prstGeom>
        </p:spPr>
      </p:pic>
      <p:pic>
        <p:nvPicPr>
          <p:cNvPr id="22" name="그림 21">
            <a:extLst>
              <a:ext uri="{FF2B5EF4-FFF2-40B4-BE49-F238E27FC236}">
                <a16:creationId xmlns:a16="http://schemas.microsoft.com/office/drawing/2014/main" id="{71AB51B6-4922-A0E8-AF55-9A2A3123A780}"/>
              </a:ext>
            </a:extLst>
          </p:cNvPr>
          <p:cNvPicPr>
            <a:picLocks noChangeAspect="1"/>
          </p:cNvPicPr>
          <p:nvPr/>
        </p:nvPicPr>
        <p:blipFill>
          <a:blip r:embed="rId6"/>
          <a:stretch>
            <a:fillRect/>
          </a:stretch>
        </p:blipFill>
        <p:spPr>
          <a:xfrm>
            <a:off x="12428159" y="2414228"/>
            <a:ext cx="3562302" cy="5926275"/>
          </a:xfrm>
          <a:prstGeom prst="rect">
            <a:avLst/>
          </a:prstGeom>
        </p:spPr>
      </p:pic>
      <p:sp>
        <p:nvSpPr>
          <p:cNvPr id="26" name="Google Shape;64;p13">
            <a:extLst>
              <a:ext uri="{FF2B5EF4-FFF2-40B4-BE49-F238E27FC236}">
                <a16:creationId xmlns:a16="http://schemas.microsoft.com/office/drawing/2014/main" id="{92993D95-A94C-0464-A792-D5B3D0663648}"/>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27" name="Google Shape;78;p13">
            <a:extLst>
              <a:ext uri="{FF2B5EF4-FFF2-40B4-BE49-F238E27FC236}">
                <a16:creationId xmlns:a16="http://schemas.microsoft.com/office/drawing/2014/main" id="{5F46949C-BE23-CAB3-BA49-E371E60C3854}"/>
              </a:ext>
            </a:extLst>
          </p:cNvPr>
          <p:cNvCxnSpPr>
            <a:cxnSpLocks/>
            <a:endCxn id="28"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28" name="Google Shape;79;p13">
            <a:extLst>
              <a:ext uri="{FF2B5EF4-FFF2-40B4-BE49-F238E27FC236}">
                <a16:creationId xmlns:a16="http://schemas.microsoft.com/office/drawing/2014/main" id="{26626227-9D56-5D67-58D0-C6F4838E401E}"/>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29" name="Google Shape;83;p13">
            <a:extLst>
              <a:ext uri="{FF2B5EF4-FFF2-40B4-BE49-F238E27FC236}">
                <a16:creationId xmlns:a16="http://schemas.microsoft.com/office/drawing/2014/main" id="{CA15B506-4142-B0FD-A328-0BB6957DECA7}"/>
              </a:ext>
            </a:extLst>
          </p:cNvPr>
          <p:cNvCxnSpPr>
            <a:cxnSpLocks/>
            <a:stCxn id="28"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30" name="Google Shape;86;p13">
            <a:extLst>
              <a:ext uri="{FF2B5EF4-FFF2-40B4-BE49-F238E27FC236}">
                <a16:creationId xmlns:a16="http://schemas.microsoft.com/office/drawing/2014/main" id="{B5E4E20C-A37B-1567-C21E-A1D69E6A3850}"/>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31" name="Google Shape;90;p13">
            <a:extLst>
              <a:ext uri="{FF2B5EF4-FFF2-40B4-BE49-F238E27FC236}">
                <a16:creationId xmlns:a16="http://schemas.microsoft.com/office/drawing/2014/main" id="{90A86519-83C3-5E27-3DA3-782BC2D8308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32" name="Google Shape;93;p13">
            <a:extLst>
              <a:ext uri="{FF2B5EF4-FFF2-40B4-BE49-F238E27FC236}">
                <a16:creationId xmlns:a16="http://schemas.microsoft.com/office/drawing/2014/main" id="{23C9EB61-27CC-6914-9D05-AA0704B43AF9}"/>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33" name="Google Shape;83;p13">
            <a:extLst>
              <a:ext uri="{FF2B5EF4-FFF2-40B4-BE49-F238E27FC236}">
                <a16:creationId xmlns:a16="http://schemas.microsoft.com/office/drawing/2014/main" id="{6C194636-A9E2-6A1C-6A48-44CC4F3E2522}"/>
              </a:ext>
            </a:extLst>
          </p:cNvPr>
          <p:cNvCxnSpPr>
            <a:cxnSpLocks/>
            <a:stCxn id="30"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32996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92E2B-0B31-1F76-2BBB-95A7BB600D21}"/>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58EDF38C-03A1-DCD9-51A2-75D2113B7860}"/>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DE5BCAF9-FC30-4ABF-33DD-8141AAB939CB}"/>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4210285F-9B08-6A29-B4F2-847C192D4EAD}"/>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94215393-5343-1327-586E-31A27C7E564D}"/>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E51BEEF4-6F18-8C80-6636-F376C72379ED}"/>
              </a:ext>
            </a:extLst>
          </p:cNvPr>
          <p:cNvSpPr txBox="1"/>
          <p:nvPr/>
        </p:nvSpPr>
        <p:spPr>
          <a:xfrm>
            <a:off x="4970638" y="532114"/>
            <a:ext cx="3798712" cy="1163282"/>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구역 관리 및 </a:t>
            </a:r>
            <a:endParaRPr lang="en-US" altLang="ko-KR" sz="3000">
              <a:solidFill>
                <a:srgbClr val="4C680F"/>
              </a:solidFill>
              <a:latin typeface="Pretendard ExtraBold"/>
              <a:ea typeface="Pretendard ExtraBold"/>
            </a:endParaRPr>
          </a:p>
          <a:p>
            <a:pPr>
              <a:lnSpc>
                <a:spcPct val="116199"/>
              </a:lnSpc>
            </a:pPr>
            <a:r>
              <a:rPr lang="en-US" altLang="ko-KR" sz="3000">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정보 요약 및 음성 지원</a:t>
            </a:r>
            <a:endParaRPr lang="en-US" altLang="ko-KR" sz="3000">
              <a:solidFill>
                <a:srgbClr val="4C680F"/>
              </a:solidFill>
              <a:latin typeface="Pretendard ExtraBold"/>
              <a:ea typeface="Pretendard ExtraBold"/>
            </a:endParaRPr>
          </a:p>
        </p:txBody>
      </p:sp>
      <p:pic>
        <p:nvPicPr>
          <p:cNvPr id="24" name="그림 23">
            <a:extLst>
              <a:ext uri="{FF2B5EF4-FFF2-40B4-BE49-F238E27FC236}">
                <a16:creationId xmlns:a16="http://schemas.microsoft.com/office/drawing/2014/main" id="{3261A6F8-BE79-2ABA-DCCD-845AA0003F5E}"/>
              </a:ext>
            </a:extLst>
          </p:cNvPr>
          <p:cNvPicPr>
            <a:picLocks noChangeAspect="1"/>
          </p:cNvPicPr>
          <p:nvPr/>
        </p:nvPicPr>
        <p:blipFill>
          <a:blip r:embed="rId5"/>
          <a:stretch>
            <a:fillRect/>
          </a:stretch>
        </p:blipFill>
        <p:spPr>
          <a:xfrm>
            <a:off x="5340409" y="2434757"/>
            <a:ext cx="3944257" cy="6016241"/>
          </a:xfrm>
          <a:prstGeom prst="rect">
            <a:avLst/>
          </a:prstGeom>
        </p:spPr>
      </p:pic>
      <p:pic>
        <p:nvPicPr>
          <p:cNvPr id="26" name="그림 25">
            <a:extLst>
              <a:ext uri="{FF2B5EF4-FFF2-40B4-BE49-F238E27FC236}">
                <a16:creationId xmlns:a16="http://schemas.microsoft.com/office/drawing/2014/main" id="{D386618E-B5D7-D283-4DFB-663BDE26BAAF}"/>
              </a:ext>
            </a:extLst>
          </p:cNvPr>
          <p:cNvPicPr>
            <a:picLocks noChangeAspect="1"/>
          </p:cNvPicPr>
          <p:nvPr/>
        </p:nvPicPr>
        <p:blipFill>
          <a:blip r:embed="rId6"/>
          <a:stretch>
            <a:fillRect/>
          </a:stretch>
        </p:blipFill>
        <p:spPr>
          <a:xfrm>
            <a:off x="9448800" y="2377037"/>
            <a:ext cx="3729828" cy="6073961"/>
          </a:xfrm>
          <a:prstGeom prst="rect">
            <a:avLst/>
          </a:prstGeom>
        </p:spPr>
      </p:pic>
      <p:sp>
        <p:nvSpPr>
          <p:cNvPr id="2" name="Google Shape;64;p13">
            <a:extLst>
              <a:ext uri="{FF2B5EF4-FFF2-40B4-BE49-F238E27FC236}">
                <a16:creationId xmlns:a16="http://schemas.microsoft.com/office/drawing/2014/main" id="{C8F911D5-D86E-685A-B761-CA231FDF7D35}"/>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3" name="Google Shape;78;p13">
            <a:extLst>
              <a:ext uri="{FF2B5EF4-FFF2-40B4-BE49-F238E27FC236}">
                <a16:creationId xmlns:a16="http://schemas.microsoft.com/office/drawing/2014/main" id="{260A2D8E-392C-4862-60FF-6680F03B1A77}"/>
              </a:ext>
            </a:extLst>
          </p:cNvPr>
          <p:cNvCxnSpPr>
            <a:cxnSpLocks/>
            <a:endCxn id="4"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4" name="Google Shape;79;p13">
            <a:extLst>
              <a:ext uri="{FF2B5EF4-FFF2-40B4-BE49-F238E27FC236}">
                <a16:creationId xmlns:a16="http://schemas.microsoft.com/office/drawing/2014/main" id="{FBF8ABDC-559A-68E2-C8D6-5AF848036EE4}"/>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8" name="Google Shape;83;p13">
            <a:extLst>
              <a:ext uri="{FF2B5EF4-FFF2-40B4-BE49-F238E27FC236}">
                <a16:creationId xmlns:a16="http://schemas.microsoft.com/office/drawing/2014/main" id="{F6EF4065-3A46-7A18-B309-63CD5BC96C75}"/>
              </a:ext>
            </a:extLst>
          </p:cNvPr>
          <p:cNvCxnSpPr>
            <a:cxnSpLocks/>
            <a:stCxn id="4"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9" name="Google Shape;86;p13">
            <a:extLst>
              <a:ext uri="{FF2B5EF4-FFF2-40B4-BE49-F238E27FC236}">
                <a16:creationId xmlns:a16="http://schemas.microsoft.com/office/drawing/2014/main" id="{CE084343-CD01-E1B4-6978-28822B015DDE}"/>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10" name="Google Shape;90;p13">
            <a:extLst>
              <a:ext uri="{FF2B5EF4-FFF2-40B4-BE49-F238E27FC236}">
                <a16:creationId xmlns:a16="http://schemas.microsoft.com/office/drawing/2014/main" id="{7FCC84DA-82BA-0421-B29A-A699E2C8995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11" name="Google Shape;93;p13">
            <a:extLst>
              <a:ext uri="{FF2B5EF4-FFF2-40B4-BE49-F238E27FC236}">
                <a16:creationId xmlns:a16="http://schemas.microsoft.com/office/drawing/2014/main" id="{2E53B48E-D5A3-26A6-7DA1-666C7941D32D}"/>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2" name="Google Shape;83;p13">
            <a:extLst>
              <a:ext uri="{FF2B5EF4-FFF2-40B4-BE49-F238E27FC236}">
                <a16:creationId xmlns:a16="http://schemas.microsoft.com/office/drawing/2014/main" id="{8C5DE1D3-65EE-D259-9B0E-DC4EAF4080E8}"/>
              </a:ext>
            </a:extLst>
          </p:cNvPr>
          <p:cNvCxnSpPr>
            <a:cxnSpLocks/>
            <a:stCxn id="9"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3" name="그림 12">
            <a:extLst>
              <a:ext uri="{FF2B5EF4-FFF2-40B4-BE49-F238E27FC236}">
                <a16:creationId xmlns:a16="http://schemas.microsoft.com/office/drawing/2014/main" id="{E2EAB693-B352-79C2-CA74-F7D9BB3F5549}"/>
              </a:ext>
            </a:extLst>
          </p:cNvPr>
          <p:cNvPicPr>
            <a:picLocks noChangeAspect="1"/>
          </p:cNvPicPr>
          <p:nvPr/>
        </p:nvPicPr>
        <p:blipFill>
          <a:blip r:embed="rId7"/>
          <a:stretch>
            <a:fillRect/>
          </a:stretch>
        </p:blipFill>
        <p:spPr>
          <a:xfrm>
            <a:off x="13342762" y="2434756"/>
            <a:ext cx="3729828" cy="5921819"/>
          </a:xfrm>
          <a:prstGeom prst="rect">
            <a:avLst/>
          </a:prstGeom>
        </p:spPr>
      </p:pic>
    </p:spTree>
    <p:extLst>
      <p:ext uri="{BB962C8B-B14F-4D97-AF65-F5344CB8AC3E}">
        <p14:creationId xmlns:p14="http://schemas.microsoft.com/office/powerpoint/2010/main" val="544861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6CF1C-BE75-992B-DAC2-3A4002DB9814}"/>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ECC22D40-085C-9FC6-1BC3-E5E21B273514}"/>
              </a:ext>
            </a:extLst>
          </p:cNvPr>
          <p:cNvPicPr>
            <a:picLocks noChangeAspect="1"/>
          </p:cNvPicPr>
          <p:nvPr/>
        </p:nvPicPr>
        <p:blipFill>
          <a:blip r:embed="rId5"/>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82941B36-D230-15D4-0808-F715979053CC}"/>
              </a:ext>
            </a:extLst>
          </p:cNvPr>
          <p:cNvPicPr>
            <a:picLocks noChangeAspect="1"/>
          </p:cNvPicPr>
          <p:nvPr/>
        </p:nvPicPr>
        <p:blipFill>
          <a:blip r:embed="rId6"/>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69744EBD-D994-DBE5-B485-CD34B6378F73}"/>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9F10B87E-2975-0463-E0EA-EADCC8C69944}"/>
              </a:ext>
            </a:extLst>
          </p:cNvPr>
          <p:cNvSpPr txBox="1"/>
          <p:nvPr/>
        </p:nvSpPr>
        <p:spPr>
          <a:xfrm>
            <a:off x="4978400" y="279400"/>
            <a:ext cx="3736429" cy="1066800"/>
          </a:xfrm>
          <a:prstGeom prst="rect">
            <a:avLst/>
          </a:prstGeom>
        </p:spPr>
        <p:txBody>
          <a:bodyPr lIns="0" tIns="0" rIns="0" bIns="0" rtlCol="0" anchor="ctr"/>
          <a:lstStyle/>
          <a:p>
            <a:pPr lvl="0" algn="l">
              <a:lnSpc>
                <a:spcPct val="116199"/>
              </a:lnSpc>
            </a:pPr>
            <a:r>
              <a:rPr lang="ko-KR" altLang="en-US" sz="3000" b="0" i="0" u="none" strike="noStrike">
                <a:solidFill>
                  <a:srgbClr val="4C680F"/>
                </a:solidFill>
                <a:latin typeface="Pretendard ExtraBold"/>
                <a:ea typeface="Pretendard ExtraBold"/>
              </a:rPr>
              <a:t>생성형 </a:t>
            </a:r>
            <a:r>
              <a:rPr lang="en-US" altLang="ko-KR" sz="3000" b="0" i="0" u="none" strike="noStrike">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사용 시연</a:t>
            </a: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DE03C4D-B8B1-0A98-C746-6DBF5F6B4EAC}"/>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2" name="Google Shape;64;p13">
            <a:extLst>
              <a:ext uri="{FF2B5EF4-FFF2-40B4-BE49-F238E27FC236}">
                <a16:creationId xmlns:a16="http://schemas.microsoft.com/office/drawing/2014/main" id="{46A060E9-7439-613C-9EC0-C37C2FFCD376}"/>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4" name="Google Shape;78;p13">
            <a:extLst>
              <a:ext uri="{FF2B5EF4-FFF2-40B4-BE49-F238E27FC236}">
                <a16:creationId xmlns:a16="http://schemas.microsoft.com/office/drawing/2014/main" id="{3FD05E24-B212-7813-D4C5-82500588F1F7}"/>
              </a:ext>
            </a:extLst>
          </p:cNvPr>
          <p:cNvCxnSpPr>
            <a:cxnSpLocks/>
            <a:endCxn id="8"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8" name="Google Shape;79;p13">
            <a:extLst>
              <a:ext uri="{FF2B5EF4-FFF2-40B4-BE49-F238E27FC236}">
                <a16:creationId xmlns:a16="http://schemas.microsoft.com/office/drawing/2014/main" id="{D2DD9AC3-F176-88FB-A5CA-E2351B062431}"/>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0" name="Google Shape;83;p13">
            <a:extLst>
              <a:ext uri="{FF2B5EF4-FFF2-40B4-BE49-F238E27FC236}">
                <a16:creationId xmlns:a16="http://schemas.microsoft.com/office/drawing/2014/main" id="{4CF0E6CA-0B14-9B05-3C87-9B5D6A07C68B}"/>
              </a:ext>
            </a:extLst>
          </p:cNvPr>
          <p:cNvCxnSpPr>
            <a:cxnSpLocks/>
            <a:stCxn id="8"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11" name="Google Shape;86;p13">
            <a:extLst>
              <a:ext uri="{FF2B5EF4-FFF2-40B4-BE49-F238E27FC236}">
                <a16:creationId xmlns:a16="http://schemas.microsoft.com/office/drawing/2014/main" id="{5BD745E8-884F-9A79-4956-9F5FE734DDF9}"/>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2" name="Google Shape;90;p13">
            <a:extLst>
              <a:ext uri="{FF2B5EF4-FFF2-40B4-BE49-F238E27FC236}">
                <a16:creationId xmlns:a16="http://schemas.microsoft.com/office/drawing/2014/main" id="{B98BF6BC-781F-EADC-6B0D-728E04C61303}"/>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3" name="Google Shape;93;p13">
            <a:extLst>
              <a:ext uri="{FF2B5EF4-FFF2-40B4-BE49-F238E27FC236}">
                <a16:creationId xmlns:a16="http://schemas.microsoft.com/office/drawing/2014/main" id="{3E5CB50E-47DF-9112-FFDE-1DA844AB20D0}"/>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4" name="Google Shape;83;p13">
            <a:extLst>
              <a:ext uri="{FF2B5EF4-FFF2-40B4-BE49-F238E27FC236}">
                <a16:creationId xmlns:a16="http://schemas.microsoft.com/office/drawing/2014/main" id="{BA58D4C6-ED63-B3DE-D846-1A1C77A0D37E}"/>
              </a:ext>
            </a:extLst>
          </p:cNvPr>
          <p:cNvCxnSpPr>
            <a:cxnSpLocks/>
            <a:stCxn id="11"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2" name="2025-05-25 17 11 41">
            <a:hlinkClick r:id="" action="ppaction://media"/>
            <a:extLst>
              <a:ext uri="{FF2B5EF4-FFF2-40B4-BE49-F238E27FC236}">
                <a16:creationId xmlns:a16="http://schemas.microsoft.com/office/drawing/2014/main" id="{0265F117-C9B6-36B8-C3B6-6C038FC5822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276514" y="1220384"/>
            <a:ext cx="3975433" cy="8444987"/>
          </a:xfrm>
          <a:prstGeom prst="rect">
            <a:avLst/>
          </a:prstGeom>
        </p:spPr>
      </p:pic>
    </p:spTree>
    <p:extLst>
      <p:ext uri="{BB962C8B-B14F-4D97-AF65-F5344CB8AC3E}">
        <p14:creationId xmlns:p14="http://schemas.microsoft.com/office/powerpoint/2010/main" val="108777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5DA02-C216-E964-2570-556DF883269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9763F8AA-166B-A43C-E628-D520625E25A9}"/>
              </a:ext>
            </a:extLst>
          </p:cNvPr>
          <p:cNvPicPr>
            <a:picLocks noChangeAspect="1"/>
          </p:cNvPicPr>
          <p:nvPr/>
        </p:nvPicPr>
        <p:blipFill>
          <a:blip r:embed="rId2"/>
          <a:stretch>
            <a:fillRect/>
          </a:stretch>
        </p:blipFill>
        <p:spPr>
          <a:xfrm>
            <a:off x="0" y="0"/>
            <a:ext cx="4445000" cy="7810500"/>
          </a:xfrm>
          <a:prstGeom prst="rect">
            <a:avLst/>
          </a:prstGeom>
        </p:spPr>
      </p:pic>
      <p:pic>
        <p:nvPicPr>
          <p:cNvPr id="6" name="Picture 6">
            <a:extLst>
              <a:ext uri="{FF2B5EF4-FFF2-40B4-BE49-F238E27FC236}">
                <a16:creationId xmlns:a16="http://schemas.microsoft.com/office/drawing/2014/main" id="{12154730-C60A-2C7B-C4A2-2450ADCDD6AA}"/>
              </a:ext>
            </a:extLst>
          </p:cNvPr>
          <p:cNvPicPr>
            <a:picLocks noChangeAspect="1"/>
          </p:cNvPicPr>
          <p:nvPr/>
        </p:nvPicPr>
        <p:blipFill>
          <a:blip r:embed="rId3"/>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8C71B597-50E3-D9A3-0EDF-23CBD950746C}"/>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a:extLst>
              <a:ext uri="{FF2B5EF4-FFF2-40B4-BE49-F238E27FC236}">
                <a16:creationId xmlns:a16="http://schemas.microsoft.com/office/drawing/2014/main" id="{D8FE6D8C-CF22-1D02-6D5A-D9CD1F78A68E}"/>
              </a:ext>
            </a:extLst>
          </p:cNvPr>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번역 기능</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20" name="Google Shape;56;p13">
            <a:extLst>
              <a:ext uri="{FF2B5EF4-FFF2-40B4-BE49-F238E27FC236}">
                <a16:creationId xmlns:a16="http://schemas.microsoft.com/office/drawing/2014/main" id="{E25DCF65-130E-3555-BCCC-0D135B1E7F58}"/>
              </a:ext>
            </a:extLst>
          </p:cNvPr>
          <p:cNvSpPr/>
          <p:nvPr/>
        </p:nvSpPr>
        <p:spPr>
          <a:xfrm>
            <a:off x="8883650" y="723900"/>
            <a:ext cx="5270902"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1" name="Google Shape;57;p13">
            <a:extLst>
              <a:ext uri="{FF2B5EF4-FFF2-40B4-BE49-F238E27FC236}">
                <a16:creationId xmlns:a16="http://schemas.microsoft.com/office/drawing/2014/main" id="{47370311-B34C-D10C-6398-647E8AE54ECF}"/>
              </a:ext>
            </a:extLst>
          </p:cNvPr>
          <p:cNvSpPr/>
          <p:nvPr/>
        </p:nvSpPr>
        <p:spPr>
          <a:xfrm>
            <a:off x="10472666" y="1859541"/>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22" name="Google Shape;58;p13">
            <a:extLst>
              <a:ext uri="{FF2B5EF4-FFF2-40B4-BE49-F238E27FC236}">
                <a16:creationId xmlns:a16="http://schemas.microsoft.com/office/drawing/2014/main" id="{D96D7177-8D09-7D39-33F1-AEC4D515D888}"/>
              </a:ext>
            </a:extLst>
          </p:cNvPr>
          <p:cNvCxnSpPr>
            <a:cxnSpLocks/>
            <a:stCxn id="21" idx="4"/>
            <a:endCxn id="23" idx="0"/>
          </p:cNvCxnSpPr>
          <p:nvPr/>
        </p:nvCxnSpPr>
        <p:spPr>
          <a:xfrm flipH="1">
            <a:off x="11607734" y="2397347"/>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23" name="Google Shape;59;p13">
            <a:extLst>
              <a:ext uri="{FF2B5EF4-FFF2-40B4-BE49-F238E27FC236}">
                <a16:creationId xmlns:a16="http://schemas.microsoft.com/office/drawing/2014/main" id="{A0D70E03-EAA7-F0D0-3F96-C3B24A6C13C7}"/>
              </a:ext>
            </a:extLst>
          </p:cNvPr>
          <p:cNvSpPr/>
          <p:nvPr/>
        </p:nvSpPr>
        <p:spPr>
          <a:xfrm>
            <a:off x="10471378" y="265253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24" name="Google Shape;60;p13">
            <a:extLst>
              <a:ext uri="{FF2B5EF4-FFF2-40B4-BE49-F238E27FC236}">
                <a16:creationId xmlns:a16="http://schemas.microsoft.com/office/drawing/2014/main" id="{824E985D-9F86-BB46-C7B8-E0BDC5E756A9}"/>
              </a:ext>
            </a:extLst>
          </p:cNvPr>
          <p:cNvCxnSpPr>
            <a:cxnSpLocks/>
            <a:stCxn id="23" idx="2"/>
            <a:endCxn id="25" idx="0"/>
          </p:cNvCxnSpPr>
          <p:nvPr/>
        </p:nvCxnSpPr>
        <p:spPr>
          <a:xfrm>
            <a:off x="11607734" y="3249282"/>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5" name="Google Shape;61;p13">
            <a:extLst>
              <a:ext uri="{FF2B5EF4-FFF2-40B4-BE49-F238E27FC236}">
                <a16:creationId xmlns:a16="http://schemas.microsoft.com/office/drawing/2014/main" id="{2E0DCBEB-1917-DE41-B5B6-2E5A522A64A7}"/>
              </a:ext>
            </a:extLst>
          </p:cNvPr>
          <p:cNvSpPr/>
          <p:nvPr/>
        </p:nvSpPr>
        <p:spPr>
          <a:xfrm>
            <a:off x="10471580" y="3581629"/>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p>
        </p:txBody>
      </p:sp>
      <p:cxnSp>
        <p:nvCxnSpPr>
          <p:cNvPr id="26" name="Google Shape;62;p13">
            <a:extLst>
              <a:ext uri="{FF2B5EF4-FFF2-40B4-BE49-F238E27FC236}">
                <a16:creationId xmlns:a16="http://schemas.microsoft.com/office/drawing/2014/main" id="{90B5CC88-1E15-29EB-580A-97DC7838186C}"/>
              </a:ext>
            </a:extLst>
          </p:cNvPr>
          <p:cNvCxnSpPr>
            <a:cxnSpLocks/>
            <a:stCxn id="25" idx="2"/>
            <a:endCxn id="27" idx="0"/>
          </p:cNvCxnSpPr>
          <p:nvPr/>
        </p:nvCxnSpPr>
        <p:spPr>
          <a:xfrm>
            <a:off x="11607936" y="4178380"/>
            <a:ext cx="0" cy="332525"/>
          </a:xfrm>
          <a:prstGeom prst="straightConnector1">
            <a:avLst/>
          </a:prstGeom>
          <a:noFill/>
          <a:ln w="38100" cap="flat" cmpd="sng">
            <a:solidFill>
              <a:schemeClr val="dk2"/>
            </a:solidFill>
            <a:prstDash val="solid"/>
            <a:round/>
            <a:headEnd type="none" w="med" len="med"/>
            <a:tailEnd type="triangle" w="med" len="med"/>
          </a:ln>
        </p:spPr>
      </p:cxnSp>
      <p:sp>
        <p:nvSpPr>
          <p:cNvPr id="27" name="Google Shape;63;p13">
            <a:extLst>
              <a:ext uri="{FF2B5EF4-FFF2-40B4-BE49-F238E27FC236}">
                <a16:creationId xmlns:a16="http://schemas.microsoft.com/office/drawing/2014/main" id="{CAB99DA5-0079-3F0B-AD21-4857304709A5}"/>
              </a:ext>
            </a:extLst>
          </p:cNvPr>
          <p:cNvSpPr/>
          <p:nvPr/>
        </p:nvSpPr>
        <p:spPr>
          <a:xfrm>
            <a:off x="10471378" y="451072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29" name="Google Shape;65;p13">
            <a:extLst>
              <a:ext uri="{FF2B5EF4-FFF2-40B4-BE49-F238E27FC236}">
                <a16:creationId xmlns:a16="http://schemas.microsoft.com/office/drawing/2014/main" id="{A67A5881-0BC3-D7B2-5213-CFE262E83FBB}"/>
              </a:ext>
            </a:extLst>
          </p:cNvPr>
          <p:cNvCxnSpPr>
            <a:cxnSpLocks/>
            <a:stCxn id="27" idx="2"/>
            <a:endCxn id="30" idx="0"/>
          </p:cNvCxnSpPr>
          <p:nvPr/>
        </p:nvCxnSpPr>
        <p:spPr>
          <a:xfrm>
            <a:off x="11607734" y="5107477"/>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30" name="Google Shape;66;p13">
            <a:extLst>
              <a:ext uri="{FF2B5EF4-FFF2-40B4-BE49-F238E27FC236}">
                <a16:creationId xmlns:a16="http://schemas.microsoft.com/office/drawing/2014/main" id="{740C68CF-A590-A0D2-6FCD-8F56F49E0EFF}"/>
              </a:ext>
            </a:extLst>
          </p:cNvPr>
          <p:cNvSpPr/>
          <p:nvPr/>
        </p:nvSpPr>
        <p:spPr>
          <a:xfrm>
            <a:off x="10471580" y="539434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31" name="Google Shape;67;p13">
            <a:extLst>
              <a:ext uri="{FF2B5EF4-FFF2-40B4-BE49-F238E27FC236}">
                <a16:creationId xmlns:a16="http://schemas.microsoft.com/office/drawing/2014/main" id="{C0C96879-7BFD-E935-71A8-D7B39E8992D4}"/>
              </a:ext>
            </a:extLst>
          </p:cNvPr>
          <p:cNvCxnSpPr>
            <a:cxnSpLocks/>
            <a:stCxn id="30" idx="2"/>
          </p:cNvCxnSpPr>
          <p:nvPr/>
        </p:nvCxnSpPr>
        <p:spPr>
          <a:xfrm>
            <a:off x="11607936" y="5991096"/>
            <a:ext cx="0" cy="286850"/>
          </a:xfrm>
          <a:prstGeom prst="straightConnector1">
            <a:avLst/>
          </a:prstGeom>
          <a:noFill/>
          <a:ln w="38100" cap="flat" cmpd="sng">
            <a:solidFill>
              <a:schemeClr val="dk2"/>
            </a:solidFill>
            <a:prstDash val="solid"/>
            <a:round/>
            <a:headEnd type="none" w="med" len="med"/>
            <a:tailEnd type="triangle" w="med" len="med"/>
          </a:ln>
        </p:spPr>
      </p:cxnSp>
      <p:sp>
        <p:nvSpPr>
          <p:cNvPr id="33" name="Google Shape;72;p13">
            <a:extLst>
              <a:ext uri="{FF2B5EF4-FFF2-40B4-BE49-F238E27FC236}">
                <a16:creationId xmlns:a16="http://schemas.microsoft.com/office/drawing/2014/main" id="{5BF09DA7-3E77-56B0-B1C0-39AE1771A208}"/>
              </a:ext>
            </a:extLst>
          </p:cNvPr>
          <p:cNvSpPr/>
          <p:nvPr/>
        </p:nvSpPr>
        <p:spPr>
          <a:xfrm>
            <a:off x="10466680" y="629710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35" name="Google Shape;75;p13">
            <a:extLst>
              <a:ext uri="{FF2B5EF4-FFF2-40B4-BE49-F238E27FC236}">
                <a16:creationId xmlns:a16="http://schemas.microsoft.com/office/drawing/2014/main" id="{723175CC-3DB0-0A1D-B0B9-50AB47BEAB45}"/>
              </a:ext>
            </a:extLst>
          </p:cNvPr>
          <p:cNvCxnSpPr>
            <a:cxnSpLocks/>
          </p:cNvCxnSpPr>
          <p:nvPr/>
        </p:nvCxnSpPr>
        <p:spPr>
          <a:xfrm>
            <a:off x="11603036" y="6893857"/>
            <a:ext cx="0" cy="259104"/>
          </a:xfrm>
          <a:prstGeom prst="straightConnector1">
            <a:avLst/>
          </a:prstGeom>
          <a:noFill/>
          <a:ln w="38100" cap="flat" cmpd="sng">
            <a:solidFill>
              <a:schemeClr val="dk2"/>
            </a:solidFill>
            <a:prstDash val="solid"/>
            <a:round/>
            <a:headEnd type="none" w="med" len="med"/>
            <a:tailEnd type="triangle" w="med" len="med"/>
          </a:ln>
        </p:spPr>
      </p:cxnSp>
      <p:sp>
        <p:nvSpPr>
          <p:cNvPr id="39" name="Google Shape;80;p13">
            <a:extLst>
              <a:ext uri="{FF2B5EF4-FFF2-40B4-BE49-F238E27FC236}">
                <a16:creationId xmlns:a16="http://schemas.microsoft.com/office/drawing/2014/main" id="{24136866-BC0C-42D5-24DD-8E9FD3BC7489}"/>
              </a:ext>
            </a:extLst>
          </p:cNvPr>
          <p:cNvSpPr/>
          <p:nvPr/>
        </p:nvSpPr>
        <p:spPr>
          <a:xfrm>
            <a:off x="8883650" y="723900"/>
            <a:ext cx="1446640"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a:highlight>
                  <a:srgbClr val="FFFFFF"/>
                </a:highlight>
                <a:latin typeface="Pretendard Regular" panose="020B0600000101010101" charset="-127"/>
                <a:ea typeface="Pretendard Regular" panose="020B0600000101010101" charset="-127"/>
              </a:rPr>
              <a:t>앱 </a:t>
            </a:r>
            <a:r>
              <a:rPr lang="en-US" altLang="ko-KR">
                <a:highlight>
                  <a:srgbClr val="FFFFFF"/>
                </a:highlight>
                <a:latin typeface="Pretendard Regular" panose="020B0600000101010101" charset="-127"/>
                <a:ea typeface="Pretendard Regular" panose="020B0600000101010101" charset="-127"/>
              </a:rPr>
              <a:t>(</a:t>
            </a:r>
            <a:r>
              <a:rPr lang="ko-KR" altLang="en-US">
                <a:highlight>
                  <a:srgbClr val="FFFFFF"/>
                </a:highlight>
                <a:latin typeface="Pretendard Regular" panose="020B0600000101010101" charset="-127"/>
                <a:ea typeface="Pretendard Regular" panose="020B0600000101010101" charset="-127"/>
              </a:rPr>
              <a:t>번역 기능</a:t>
            </a:r>
            <a:r>
              <a:rPr lang="en-US" altLang="ko-KR">
                <a:highlight>
                  <a:srgbClr val="FFFFFF"/>
                </a:highlight>
                <a:latin typeface="Pretendard Regular" panose="020B0600000101010101" charset="-127"/>
                <a:ea typeface="Pretendard Regular" panose="020B0600000101010101" charset="-127"/>
              </a:rPr>
              <a:t>)</a:t>
            </a:r>
            <a:endParaRPr dirty="0">
              <a:highlight>
                <a:srgbClr val="FFFFFF"/>
              </a:highlight>
              <a:latin typeface="Pretendard Regular" panose="020B0600000101010101" charset="-127"/>
              <a:ea typeface="Pretendard Regular" panose="020B0600000101010101" charset="-127"/>
            </a:endParaRPr>
          </a:p>
        </p:txBody>
      </p:sp>
      <p:sp>
        <p:nvSpPr>
          <p:cNvPr id="49" name="Google Shape;90;p13">
            <a:extLst>
              <a:ext uri="{FF2B5EF4-FFF2-40B4-BE49-F238E27FC236}">
                <a16:creationId xmlns:a16="http://schemas.microsoft.com/office/drawing/2014/main" id="{F8DD9B10-6A92-7574-3E76-4A8B831375CF}"/>
              </a:ext>
            </a:extLst>
          </p:cNvPr>
          <p:cNvSpPr/>
          <p:nvPr/>
        </p:nvSpPr>
        <p:spPr>
          <a:xfrm>
            <a:off x="11415974" y="7152961"/>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2" name="Google Shape;93;p13">
            <a:extLst>
              <a:ext uri="{FF2B5EF4-FFF2-40B4-BE49-F238E27FC236}">
                <a16:creationId xmlns:a16="http://schemas.microsoft.com/office/drawing/2014/main" id="{A3C4895E-4D96-A61B-048C-7256D91FB925}"/>
              </a:ext>
            </a:extLst>
          </p:cNvPr>
          <p:cNvSpPr/>
          <p:nvPr/>
        </p:nvSpPr>
        <p:spPr>
          <a:xfrm>
            <a:off x="11471100" y="7211881"/>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 name="TextBox 8">
            <a:extLst>
              <a:ext uri="{FF2B5EF4-FFF2-40B4-BE49-F238E27FC236}">
                <a16:creationId xmlns:a16="http://schemas.microsoft.com/office/drawing/2014/main" id="{9914AA1D-B4E9-AB7B-ACFF-6F2010DF7608}"/>
              </a:ext>
            </a:extLst>
          </p:cNvPr>
          <p:cNvSpPr txBox="1"/>
          <p:nvPr/>
        </p:nvSpPr>
        <p:spPr>
          <a:xfrm>
            <a:off x="2489200" y="2183579"/>
            <a:ext cx="8813800" cy="142289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번역 </a:t>
            </a:r>
            <a:endParaRPr lang="en-US" altLang="ko-KR" sz="4000">
              <a:solidFill>
                <a:srgbClr val="4C680F"/>
              </a:solidFill>
              <a:ea typeface="Pretendard Regular"/>
            </a:endParaRPr>
          </a:p>
          <a:p>
            <a:pPr lvl="0" algn="l">
              <a:lnSpc>
                <a:spcPct val="107899"/>
              </a:lnSpc>
            </a:pPr>
            <a:r>
              <a:rPr lang="en-US" altLang="ko-KR" sz="4000">
                <a:solidFill>
                  <a:srgbClr val="4C680F"/>
                </a:solidFill>
                <a:ea typeface="Pretendard Regular"/>
              </a:rPr>
              <a:t>  </a:t>
            </a:r>
            <a:r>
              <a:rPr lang="ko-KR" altLang="en-US" sz="4000">
                <a:solidFill>
                  <a:srgbClr val="4C680F"/>
                </a:solidFill>
                <a:ea typeface="Pretendard Regular"/>
              </a:rPr>
              <a:t>지원</a:t>
            </a:r>
            <a:endParaRPr lang="en-US" altLang="ko-KR" sz="4000" b="0" i="0" u="none" strike="noStrike">
              <a:solidFill>
                <a:srgbClr val="4C680F"/>
              </a:solidFill>
              <a:ea typeface="Pretendard Regular"/>
            </a:endParaRPr>
          </a:p>
        </p:txBody>
      </p:sp>
    </p:spTree>
    <p:extLst>
      <p:ext uri="{BB962C8B-B14F-4D97-AF65-F5344CB8AC3E}">
        <p14:creationId xmlns:p14="http://schemas.microsoft.com/office/powerpoint/2010/main" val="226649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67DD8-8F0D-1F0F-04AD-FC9B3D39CC60}"/>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84929456-E34E-CE9F-AD2A-46208E6B07AD}"/>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5C693F0-5417-294A-B8B0-F780B75A530C}"/>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159F2DD7-3A37-3212-2165-60431E80FC5B}"/>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05451C69-333E-5E3B-F903-F7775D696AA4}"/>
              </a:ext>
            </a:extLst>
          </p:cNvPr>
          <p:cNvSpPr txBox="1"/>
          <p:nvPr/>
        </p:nvSpPr>
        <p:spPr>
          <a:xfrm>
            <a:off x="4978400" y="279400"/>
            <a:ext cx="5765800"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A51641A9-63EF-9C35-B836-C40C19FEDFAD}"/>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12" name="Google Shape;57;p13">
            <a:extLst>
              <a:ext uri="{FF2B5EF4-FFF2-40B4-BE49-F238E27FC236}">
                <a16:creationId xmlns:a16="http://schemas.microsoft.com/office/drawing/2014/main" id="{E2AF88B1-AE79-E1B6-2EB5-93A5C20DCCB7}"/>
              </a:ext>
            </a:extLst>
          </p:cNvPr>
          <p:cNvSpPr/>
          <p:nvPr/>
        </p:nvSpPr>
        <p:spPr>
          <a:xfrm>
            <a:off x="1060563" y="3372560"/>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sp>
        <p:nvSpPr>
          <p:cNvPr id="13" name="Google Shape;59;p13">
            <a:extLst>
              <a:ext uri="{FF2B5EF4-FFF2-40B4-BE49-F238E27FC236}">
                <a16:creationId xmlns:a16="http://schemas.microsoft.com/office/drawing/2014/main" id="{D9BAFF28-2795-8FFA-4582-AAC189794137}"/>
              </a:ext>
            </a:extLst>
          </p:cNvPr>
          <p:cNvSpPr/>
          <p:nvPr/>
        </p:nvSpPr>
        <p:spPr>
          <a:xfrm>
            <a:off x="1059275" y="416555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14" name="Google Shape;60;p13">
            <a:extLst>
              <a:ext uri="{FF2B5EF4-FFF2-40B4-BE49-F238E27FC236}">
                <a16:creationId xmlns:a16="http://schemas.microsoft.com/office/drawing/2014/main" id="{592D78CC-077D-DDEC-5E7E-C979DB4D50CC}"/>
              </a:ext>
            </a:extLst>
          </p:cNvPr>
          <p:cNvCxnSpPr>
            <a:cxnSpLocks/>
            <a:stCxn id="13" idx="2"/>
            <a:endCxn id="15" idx="0"/>
          </p:cNvCxnSpPr>
          <p:nvPr/>
        </p:nvCxnSpPr>
        <p:spPr>
          <a:xfrm>
            <a:off x="2195631" y="4762301"/>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15" name="Google Shape;61;p13">
            <a:extLst>
              <a:ext uri="{FF2B5EF4-FFF2-40B4-BE49-F238E27FC236}">
                <a16:creationId xmlns:a16="http://schemas.microsoft.com/office/drawing/2014/main" id="{6855D08B-26C6-7E86-C2EA-A977F027C473}"/>
              </a:ext>
            </a:extLst>
          </p:cNvPr>
          <p:cNvSpPr/>
          <p:nvPr/>
        </p:nvSpPr>
        <p:spPr>
          <a:xfrm>
            <a:off x="1059477" y="50946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endParaRPr sz="1500">
              <a:latin typeface="Pretendard Regular" panose="020B0600000101010101" charset="-127"/>
              <a:ea typeface="Pretendard Regular" panose="020B0600000101010101" charset="-127"/>
            </a:endParaRPr>
          </a:p>
        </p:txBody>
      </p:sp>
      <p:cxnSp>
        <p:nvCxnSpPr>
          <p:cNvPr id="16" name="Google Shape;62;p13">
            <a:extLst>
              <a:ext uri="{FF2B5EF4-FFF2-40B4-BE49-F238E27FC236}">
                <a16:creationId xmlns:a16="http://schemas.microsoft.com/office/drawing/2014/main" id="{4CBF4199-5233-800B-EEA2-B45BF897CF0C}"/>
              </a:ext>
            </a:extLst>
          </p:cNvPr>
          <p:cNvCxnSpPr>
            <a:cxnSpLocks/>
            <a:stCxn id="15" idx="2"/>
            <a:endCxn id="17" idx="0"/>
          </p:cNvCxnSpPr>
          <p:nvPr/>
        </p:nvCxnSpPr>
        <p:spPr>
          <a:xfrm>
            <a:off x="2195833" y="5691399"/>
            <a:ext cx="0" cy="332525"/>
          </a:xfrm>
          <a:prstGeom prst="straightConnector1">
            <a:avLst/>
          </a:prstGeom>
          <a:noFill/>
          <a:ln w="38100" cap="flat" cmpd="sng">
            <a:solidFill>
              <a:schemeClr val="dk2"/>
            </a:solidFill>
            <a:prstDash val="solid"/>
            <a:round/>
            <a:headEnd type="none" w="med" len="med"/>
            <a:tailEnd type="triangle" w="med" len="med"/>
          </a:ln>
        </p:spPr>
      </p:cxnSp>
      <p:sp>
        <p:nvSpPr>
          <p:cNvPr id="17" name="Google Shape;63;p13">
            <a:extLst>
              <a:ext uri="{FF2B5EF4-FFF2-40B4-BE49-F238E27FC236}">
                <a16:creationId xmlns:a16="http://schemas.microsoft.com/office/drawing/2014/main" id="{AA1C6A20-9572-3993-D16D-36FDD513E965}"/>
              </a:ext>
            </a:extLst>
          </p:cNvPr>
          <p:cNvSpPr/>
          <p:nvPr/>
        </p:nvSpPr>
        <p:spPr>
          <a:xfrm>
            <a:off x="1059275" y="602374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18" name="Google Shape;65;p13">
            <a:extLst>
              <a:ext uri="{FF2B5EF4-FFF2-40B4-BE49-F238E27FC236}">
                <a16:creationId xmlns:a16="http://schemas.microsoft.com/office/drawing/2014/main" id="{6377C565-0DAB-19E5-3989-6E435D91A7FE}"/>
              </a:ext>
            </a:extLst>
          </p:cNvPr>
          <p:cNvCxnSpPr>
            <a:cxnSpLocks/>
            <a:stCxn id="17" idx="2"/>
            <a:endCxn id="19" idx="0"/>
          </p:cNvCxnSpPr>
          <p:nvPr/>
        </p:nvCxnSpPr>
        <p:spPr>
          <a:xfrm>
            <a:off x="2195631" y="6620496"/>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19" name="Google Shape;66;p13">
            <a:extLst>
              <a:ext uri="{FF2B5EF4-FFF2-40B4-BE49-F238E27FC236}">
                <a16:creationId xmlns:a16="http://schemas.microsoft.com/office/drawing/2014/main" id="{EFF9BAC7-33F1-1295-F793-3D229E1B31B8}"/>
              </a:ext>
            </a:extLst>
          </p:cNvPr>
          <p:cNvSpPr/>
          <p:nvPr/>
        </p:nvSpPr>
        <p:spPr>
          <a:xfrm>
            <a:off x="1059477" y="6907364"/>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20" name="Google Shape;67;p13">
            <a:extLst>
              <a:ext uri="{FF2B5EF4-FFF2-40B4-BE49-F238E27FC236}">
                <a16:creationId xmlns:a16="http://schemas.microsoft.com/office/drawing/2014/main" id="{E8F8B3D6-AD1D-BCEE-D590-E50748D181DA}"/>
              </a:ext>
            </a:extLst>
          </p:cNvPr>
          <p:cNvCxnSpPr>
            <a:cxnSpLocks/>
            <a:stCxn id="19" idx="2"/>
          </p:cNvCxnSpPr>
          <p:nvPr/>
        </p:nvCxnSpPr>
        <p:spPr>
          <a:xfrm>
            <a:off x="2195833" y="7504115"/>
            <a:ext cx="0" cy="286850"/>
          </a:xfrm>
          <a:prstGeom prst="straightConnector1">
            <a:avLst/>
          </a:prstGeom>
          <a:noFill/>
          <a:ln w="38100" cap="flat" cmpd="sng">
            <a:solidFill>
              <a:schemeClr val="dk2"/>
            </a:solidFill>
            <a:prstDash val="solid"/>
            <a:round/>
            <a:headEnd type="none" w="med" len="med"/>
            <a:tailEnd type="triangle" w="med" len="med"/>
          </a:ln>
        </p:spPr>
      </p:cxnSp>
      <p:sp>
        <p:nvSpPr>
          <p:cNvPr id="21" name="Google Shape;72;p13">
            <a:extLst>
              <a:ext uri="{FF2B5EF4-FFF2-40B4-BE49-F238E27FC236}">
                <a16:creationId xmlns:a16="http://schemas.microsoft.com/office/drawing/2014/main" id="{2FCBE038-6F39-878A-D587-35C233DBF376}"/>
              </a:ext>
            </a:extLst>
          </p:cNvPr>
          <p:cNvSpPr/>
          <p:nvPr/>
        </p:nvSpPr>
        <p:spPr>
          <a:xfrm>
            <a:off x="1054577" y="781012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25" name="Google Shape;75;p13">
            <a:extLst>
              <a:ext uri="{FF2B5EF4-FFF2-40B4-BE49-F238E27FC236}">
                <a16:creationId xmlns:a16="http://schemas.microsoft.com/office/drawing/2014/main" id="{E072A678-08DD-CAF3-E992-4272B0728CD2}"/>
              </a:ext>
            </a:extLst>
          </p:cNvPr>
          <p:cNvCxnSpPr>
            <a:cxnSpLocks/>
          </p:cNvCxnSpPr>
          <p:nvPr/>
        </p:nvCxnSpPr>
        <p:spPr>
          <a:xfrm>
            <a:off x="2190933" y="8406876"/>
            <a:ext cx="0" cy="259104"/>
          </a:xfrm>
          <a:prstGeom prst="straightConnector1">
            <a:avLst/>
          </a:prstGeom>
          <a:noFill/>
          <a:ln w="38100" cap="flat" cmpd="sng">
            <a:solidFill>
              <a:schemeClr val="dk2"/>
            </a:solidFill>
            <a:prstDash val="solid"/>
            <a:round/>
            <a:headEnd type="none" w="med" len="med"/>
            <a:tailEnd type="triangle" w="med" len="med"/>
          </a:ln>
        </p:spPr>
      </p:cxnSp>
      <p:sp>
        <p:nvSpPr>
          <p:cNvPr id="26" name="Google Shape;90;p13">
            <a:extLst>
              <a:ext uri="{FF2B5EF4-FFF2-40B4-BE49-F238E27FC236}">
                <a16:creationId xmlns:a16="http://schemas.microsoft.com/office/drawing/2014/main" id="{06F968EE-9DA0-6017-9168-9A25BA1AA2C2}"/>
              </a:ext>
            </a:extLst>
          </p:cNvPr>
          <p:cNvSpPr/>
          <p:nvPr/>
        </p:nvSpPr>
        <p:spPr>
          <a:xfrm>
            <a:off x="2003871" y="8665980"/>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7" name="Google Shape;93;p13">
            <a:extLst>
              <a:ext uri="{FF2B5EF4-FFF2-40B4-BE49-F238E27FC236}">
                <a16:creationId xmlns:a16="http://schemas.microsoft.com/office/drawing/2014/main" id="{8F217E71-768C-B040-A6C5-3A988E421E88}"/>
              </a:ext>
            </a:extLst>
          </p:cNvPr>
          <p:cNvSpPr/>
          <p:nvPr/>
        </p:nvSpPr>
        <p:spPr>
          <a:xfrm>
            <a:off x="2058997" y="8724900"/>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8" name="Google Shape;58;p13">
            <a:extLst>
              <a:ext uri="{FF2B5EF4-FFF2-40B4-BE49-F238E27FC236}">
                <a16:creationId xmlns:a16="http://schemas.microsoft.com/office/drawing/2014/main" id="{74985FDF-4260-F028-31F5-EB6B29945075}"/>
              </a:ext>
            </a:extLst>
          </p:cNvPr>
          <p:cNvCxnSpPr>
            <a:cxnSpLocks/>
          </p:cNvCxnSpPr>
          <p:nvPr/>
        </p:nvCxnSpPr>
        <p:spPr>
          <a:xfrm flipH="1">
            <a:off x="2165533" y="3910347"/>
            <a:ext cx="1288" cy="255185"/>
          </a:xfrm>
          <a:prstGeom prst="straightConnector1">
            <a:avLst/>
          </a:prstGeom>
          <a:noFill/>
          <a:ln w="38100" cap="flat" cmpd="sng">
            <a:solidFill>
              <a:schemeClr val="dk2"/>
            </a:solidFill>
            <a:prstDash val="solid"/>
            <a:round/>
            <a:headEnd type="none" w="med" len="med"/>
            <a:tailEnd type="triangle" w="med" len="med"/>
          </a:ln>
        </p:spPr>
      </p:cxnSp>
      <p:pic>
        <p:nvPicPr>
          <p:cNvPr id="37" name="그림 36">
            <a:extLst>
              <a:ext uri="{FF2B5EF4-FFF2-40B4-BE49-F238E27FC236}">
                <a16:creationId xmlns:a16="http://schemas.microsoft.com/office/drawing/2014/main" id="{F7DF62FB-BFFD-013E-C22E-05760739E3B7}"/>
              </a:ext>
            </a:extLst>
          </p:cNvPr>
          <p:cNvPicPr>
            <a:picLocks noChangeAspect="1"/>
          </p:cNvPicPr>
          <p:nvPr/>
        </p:nvPicPr>
        <p:blipFill>
          <a:blip r:embed="rId5"/>
          <a:srcRect l="7312" t="26140" r="6094" b="1210"/>
          <a:stretch/>
        </p:blipFill>
        <p:spPr>
          <a:xfrm>
            <a:off x="11938010" y="812800"/>
            <a:ext cx="2997187" cy="3803009"/>
          </a:xfrm>
          <a:prstGeom prst="rect">
            <a:avLst/>
          </a:prstGeom>
        </p:spPr>
      </p:pic>
      <p:sp>
        <p:nvSpPr>
          <p:cNvPr id="40" name="TextBox 9">
            <a:extLst>
              <a:ext uri="{FF2B5EF4-FFF2-40B4-BE49-F238E27FC236}">
                <a16:creationId xmlns:a16="http://schemas.microsoft.com/office/drawing/2014/main" id="{D75C84C1-0533-3518-1CCF-E347275E5FF8}"/>
              </a:ext>
            </a:extLst>
          </p:cNvPr>
          <p:cNvSpPr txBox="1"/>
          <p:nvPr/>
        </p:nvSpPr>
        <p:spPr>
          <a:xfrm>
            <a:off x="5271258" y="630382"/>
            <a:ext cx="7745483" cy="687031"/>
          </a:xfrm>
          <a:prstGeom prst="rect">
            <a:avLst/>
          </a:prstGeom>
        </p:spPr>
        <p:txBody>
          <a:bodyPr lIns="0" tIns="0" rIns="0" bIns="0" rtlCol="0" anchor="ctr"/>
          <a:lstStyle/>
          <a:p>
            <a:pPr>
              <a:lnSpc>
                <a:spcPct val="116199"/>
              </a:lnSpc>
            </a:pPr>
            <a:r>
              <a:rPr lang="en-US" altLang="ko-KR" sz="30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DB</a:t>
            </a:r>
            <a:r>
              <a:rPr lang="en-US" altLang="ko-KR" sz="3000" b="0" i="0" u="none" strike="noStrike">
                <a:solidFill>
                  <a:srgbClr val="4C680F"/>
                </a:solidFill>
                <a:ea typeface="Pretendard ExtraBold"/>
              </a:rPr>
              <a:t> </a:t>
            </a:r>
            <a:r>
              <a:rPr lang="ko-KR" altLang="en-US" sz="3000" b="0" i="0" u="none" strike="noStrike">
                <a:solidFill>
                  <a:srgbClr val="4C680F"/>
                </a:solidFill>
                <a:ea typeface="Pretendard ExtraBold"/>
              </a:rPr>
              <a:t>에서 농장 소속 </a:t>
            </a:r>
            <a:endParaRPr lang="en-US" altLang="ko-KR" sz="3000" b="0" i="0" u="none" strike="noStrike">
              <a:solidFill>
                <a:srgbClr val="4C680F"/>
              </a:solidFill>
              <a:ea typeface="Pretendard ExtraBold"/>
            </a:endParaRPr>
          </a:p>
          <a:p>
            <a:pPr>
              <a:lnSpc>
                <a:spcPct val="116199"/>
              </a:lnSpc>
            </a:pPr>
            <a:r>
              <a:rPr lang="ko-KR" altLang="en-US" sz="3000" b="0" i="0" u="none" strike="noStrike">
                <a:solidFill>
                  <a:srgbClr val="4C680F"/>
                </a:solidFill>
                <a:ea typeface="Pretendard ExtraBold"/>
              </a:rPr>
              <a:t>사용자 리스트 검색</a:t>
            </a:r>
            <a:endParaRPr lang="ko-KR" altLang="ko-KR" sz="3000" b="0" i="0" u="none" strike="noStrike">
              <a:solidFill>
                <a:srgbClr val="4C680F"/>
              </a:solidFill>
              <a:ea typeface="Pretendard ExtraBold"/>
            </a:endParaRPr>
          </a:p>
        </p:txBody>
      </p:sp>
      <p:pic>
        <p:nvPicPr>
          <p:cNvPr id="41" name="Picture 4">
            <a:extLst>
              <a:ext uri="{FF2B5EF4-FFF2-40B4-BE49-F238E27FC236}">
                <a16:creationId xmlns:a16="http://schemas.microsoft.com/office/drawing/2014/main" id="{3C4BAC34-197C-6466-F9BA-443CA205FF52}"/>
              </a:ext>
            </a:extLst>
          </p:cNvPr>
          <p:cNvPicPr>
            <a:picLocks noChangeAspect="1"/>
          </p:cNvPicPr>
          <p:nvPr/>
        </p:nvPicPr>
        <p:blipFill>
          <a:blip r:embed="rId6"/>
          <a:stretch>
            <a:fillRect/>
          </a:stretch>
        </p:blipFill>
        <p:spPr>
          <a:xfrm>
            <a:off x="5555413" y="4991100"/>
            <a:ext cx="12065000" cy="12700"/>
          </a:xfrm>
          <a:prstGeom prst="rect">
            <a:avLst/>
          </a:prstGeom>
        </p:spPr>
      </p:pic>
      <p:sp>
        <p:nvSpPr>
          <p:cNvPr id="44" name="TextBox 9">
            <a:extLst>
              <a:ext uri="{FF2B5EF4-FFF2-40B4-BE49-F238E27FC236}">
                <a16:creationId xmlns:a16="http://schemas.microsoft.com/office/drawing/2014/main" id="{A601EF83-366B-A749-E05F-654C88423380}"/>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사용자 선택 및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메시지 작성</a:t>
            </a:r>
            <a:endParaRPr lang="ko-KR" sz="3000" b="0" i="0" u="none" strike="noStrike">
              <a:solidFill>
                <a:srgbClr val="4C680F"/>
              </a:solidFill>
              <a:ea typeface="Pretendard ExtraBold"/>
            </a:endParaRPr>
          </a:p>
        </p:txBody>
      </p:sp>
      <p:pic>
        <p:nvPicPr>
          <p:cNvPr id="47" name="그림 46">
            <a:extLst>
              <a:ext uri="{FF2B5EF4-FFF2-40B4-BE49-F238E27FC236}">
                <a16:creationId xmlns:a16="http://schemas.microsoft.com/office/drawing/2014/main" id="{AD5A60CA-0C12-771F-5DAE-E24FF21813C1}"/>
              </a:ext>
            </a:extLst>
          </p:cNvPr>
          <p:cNvPicPr>
            <a:picLocks noChangeAspect="1"/>
          </p:cNvPicPr>
          <p:nvPr/>
        </p:nvPicPr>
        <p:blipFill>
          <a:blip r:embed="rId7"/>
          <a:stretch>
            <a:fillRect/>
          </a:stretch>
        </p:blipFill>
        <p:spPr>
          <a:xfrm>
            <a:off x="11938009" y="5393023"/>
            <a:ext cx="2997187" cy="4142540"/>
          </a:xfrm>
          <a:prstGeom prst="rect">
            <a:avLst/>
          </a:prstGeom>
        </p:spPr>
      </p:pic>
    </p:spTree>
    <p:extLst>
      <p:ext uri="{BB962C8B-B14F-4D97-AF65-F5344CB8AC3E}">
        <p14:creationId xmlns:p14="http://schemas.microsoft.com/office/powerpoint/2010/main" val="552169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ECEE7-B6AA-D950-A2A6-FF2F6989DA0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371D36AF-EE99-FBD0-CF3F-445033390483}"/>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CA977146-BEAA-24C4-8F68-535EFE5448DF}"/>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1A9FD28D-68E1-D9BD-9FBD-D21610C209C2}"/>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A2B71BED-16FA-5029-6241-CFFC6D328A7E}"/>
              </a:ext>
            </a:extLst>
          </p:cNvPr>
          <p:cNvSpPr txBox="1"/>
          <p:nvPr/>
        </p:nvSpPr>
        <p:spPr>
          <a:xfrm>
            <a:off x="4978400" y="279400"/>
            <a:ext cx="5765800"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A86A0D2-4827-A1BB-F789-AB808AC57FF0}"/>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12" name="Google Shape;57;p13">
            <a:extLst>
              <a:ext uri="{FF2B5EF4-FFF2-40B4-BE49-F238E27FC236}">
                <a16:creationId xmlns:a16="http://schemas.microsoft.com/office/drawing/2014/main" id="{27EB6700-F343-17D6-AF9B-C90D5001D9B4}"/>
              </a:ext>
            </a:extLst>
          </p:cNvPr>
          <p:cNvSpPr/>
          <p:nvPr/>
        </p:nvSpPr>
        <p:spPr>
          <a:xfrm>
            <a:off x="1060563" y="3372560"/>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sp>
        <p:nvSpPr>
          <p:cNvPr id="13" name="Google Shape;59;p13">
            <a:extLst>
              <a:ext uri="{FF2B5EF4-FFF2-40B4-BE49-F238E27FC236}">
                <a16:creationId xmlns:a16="http://schemas.microsoft.com/office/drawing/2014/main" id="{4A08655B-5F39-9C71-6BAA-F5951C8E0B95}"/>
              </a:ext>
            </a:extLst>
          </p:cNvPr>
          <p:cNvSpPr/>
          <p:nvPr/>
        </p:nvSpPr>
        <p:spPr>
          <a:xfrm>
            <a:off x="1059275" y="416555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14" name="Google Shape;60;p13">
            <a:extLst>
              <a:ext uri="{FF2B5EF4-FFF2-40B4-BE49-F238E27FC236}">
                <a16:creationId xmlns:a16="http://schemas.microsoft.com/office/drawing/2014/main" id="{7F31AEA7-E1B7-B7D5-4809-0A89C1FDDFD3}"/>
              </a:ext>
            </a:extLst>
          </p:cNvPr>
          <p:cNvCxnSpPr>
            <a:cxnSpLocks/>
            <a:stCxn id="13" idx="2"/>
            <a:endCxn id="15" idx="0"/>
          </p:cNvCxnSpPr>
          <p:nvPr/>
        </p:nvCxnSpPr>
        <p:spPr>
          <a:xfrm>
            <a:off x="2195631" y="4762301"/>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15" name="Google Shape;61;p13">
            <a:extLst>
              <a:ext uri="{FF2B5EF4-FFF2-40B4-BE49-F238E27FC236}">
                <a16:creationId xmlns:a16="http://schemas.microsoft.com/office/drawing/2014/main" id="{CB332C61-F036-1476-1901-3FAAE25B069C}"/>
              </a:ext>
            </a:extLst>
          </p:cNvPr>
          <p:cNvSpPr/>
          <p:nvPr/>
        </p:nvSpPr>
        <p:spPr>
          <a:xfrm>
            <a:off x="1059477" y="50946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endParaRPr sz="1500">
              <a:latin typeface="Pretendard Regular" panose="020B0600000101010101" charset="-127"/>
              <a:ea typeface="Pretendard Regular" panose="020B0600000101010101" charset="-127"/>
            </a:endParaRPr>
          </a:p>
        </p:txBody>
      </p:sp>
      <p:cxnSp>
        <p:nvCxnSpPr>
          <p:cNvPr id="16" name="Google Shape;62;p13">
            <a:extLst>
              <a:ext uri="{FF2B5EF4-FFF2-40B4-BE49-F238E27FC236}">
                <a16:creationId xmlns:a16="http://schemas.microsoft.com/office/drawing/2014/main" id="{B09357F5-9D27-7C58-98A0-2BA09DB58DB2}"/>
              </a:ext>
            </a:extLst>
          </p:cNvPr>
          <p:cNvCxnSpPr>
            <a:cxnSpLocks/>
            <a:stCxn id="15" idx="2"/>
            <a:endCxn id="17" idx="0"/>
          </p:cNvCxnSpPr>
          <p:nvPr/>
        </p:nvCxnSpPr>
        <p:spPr>
          <a:xfrm>
            <a:off x="2195833" y="5691399"/>
            <a:ext cx="0" cy="332525"/>
          </a:xfrm>
          <a:prstGeom prst="straightConnector1">
            <a:avLst/>
          </a:prstGeom>
          <a:noFill/>
          <a:ln w="38100" cap="flat" cmpd="sng">
            <a:solidFill>
              <a:schemeClr val="dk2"/>
            </a:solidFill>
            <a:prstDash val="solid"/>
            <a:round/>
            <a:headEnd type="none" w="med" len="med"/>
            <a:tailEnd type="triangle" w="med" len="med"/>
          </a:ln>
        </p:spPr>
      </p:cxnSp>
      <p:sp>
        <p:nvSpPr>
          <p:cNvPr id="17" name="Google Shape;63;p13">
            <a:extLst>
              <a:ext uri="{FF2B5EF4-FFF2-40B4-BE49-F238E27FC236}">
                <a16:creationId xmlns:a16="http://schemas.microsoft.com/office/drawing/2014/main" id="{5CF88E69-9080-05C6-8F94-250EFF425151}"/>
              </a:ext>
            </a:extLst>
          </p:cNvPr>
          <p:cNvSpPr/>
          <p:nvPr/>
        </p:nvSpPr>
        <p:spPr>
          <a:xfrm>
            <a:off x="1059275" y="602374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18" name="Google Shape;65;p13">
            <a:extLst>
              <a:ext uri="{FF2B5EF4-FFF2-40B4-BE49-F238E27FC236}">
                <a16:creationId xmlns:a16="http://schemas.microsoft.com/office/drawing/2014/main" id="{80F64C41-9E7E-4198-A985-CED8B9A573AE}"/>
              </a:ext>
            </a:extLst>
          </p:cNvPr>
          <p:cNvCxnSpPr>
            <a:cxnSpLocks/>
            <a:stCxn id="17" idx="2"/>
            <a:endCxn id="19" idx="0"/>
          </p:cNvCxnSpPr>
          <p:nvPr/>
        </p:nvCxnSpPr>
        <p:spPr>
          <a:xfrm>
            <a:off x="2195631" y="6620496"/>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19" name="Google Shape;66;p13">
            <a:extLst>
              <a:ext uri="{FF2B5EF4-FFF2-40B4-BE49-F238E27FC236}">
                <a16:creationId xmlns:a16="http://schemas.microsoft.com/office/drawing/2014/main" id="{57846431-30F0-CCF0-3AB3-CCF3A6E96EA8}"/>
              </a:ext>
            </a:extLst>
          </p:cNvPr>
          <p:cNvSpPr/>
          <p:nvPr/>
        </p:nvSpPr>
        <p:spPr>
          <a:xfrm>
            <a:off x="1059477" y="6907364"/>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20" name="Google Shape;67;p13">
            <a:extLst>
              <a:ext uri="{FF2B5EF4-FFF2-40B4-BE49-F238E27FC236}">
                <a16:creationId xmlns:a16="http://schemas.microsoft.com/office/drawing/2014/main" id="{D334AA58-1212-F888-47A8-9C9AD082BC11}"/>
              </a:ext>
            </a:extLst>
          </p:cNvPr>
          <p:cNvCxnSpPr>
            <a:cxnSpLocks/>
            <a:stCxn id="19" idx="2"/>
          </p:cNvCxnSpPr>
          <p:nvPr/>
        </p:nvCxnSpPr>
        <p:spPr>
          <a:xfrm>
            <a:off x="2195833" y="7504115"/>
            <a:ext cx="0" cy="286850"/>
          </a:xfrm>
          <a:prstGeom prst="straightConnector1">
            <a:avLst/>
          </a:prstGeom>
          <a:noFill/>
          <a:ln w="38100" cap="flat" cmpd="sng">
            <a:solidFill>
              <a:schemeClr val="dk2"/>
            </a:solidFill>
            <a:prstDash val="solid"/>
            <a:round/>
            <a:headEnd type="none" w="med" len="med"/>
            <a:tailEnd type="triangle" w="med" len="med"/>
          </a:ln>
        </p:spPr>
      </p:cxnSp>
      <p:sp>
        <p:nvSpPr>
          <p:cNvPr id="21" name="Google Shape;72;p13">
            <a:extLst>
              <a:ext uri="{FF2B5EF4-FFF2-40B4-BE49-F238E27FC236}">
                <a16:creationId xmlns:a16="http://schemas.microsoft.com/office/drawing/2014/main" id="{50054608-14DD-5694-7034-E87C6BFE82A7}"/>
              </a:ext>
            </a:extLst>
          </p:cNvPr>
          <p:cNvSpPr/>
          <p:nvPr/>
        </p:nvSpPr>
        <p:spPr>
          <a:xfrm>
            <a:off x="1054577" y="781012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25" name="Google Shape;75;p13">
            <a:extLst>
              <a:ext uri="{FF2B5EF4-FFF2-40B4-BE49-F238E27FC236}">
                <a16:creationId xmlns:a16="http://schemas.microsoft.com/office/drawing/2014/main" id="{57823456-C163-FFF4-7F45-3AF058D9F5B2}"/>
              </a:ext>
            </a:extLst>
          </p:cNvPr>
          <p:cNvCxnSpPr>
            <a:cxnSpLocks/>
          </p:cNvCxnSpPr>
          <p:nvPr/>
        </p:nvCxnSpPr>
        <p:spPr>
          <a:xfrm>
            <a:off x="2190933" y="8406876"/>
            <a:ext cx="0" cy="259104"/>
          </a:xfrm>
          <a:prstGeom prst="straightConnector1">
            <a:avLst/>
          </a:prstGeom>
          <a:noFill/>
          <a:ln w="38100" cap="flat" cmpd="sng">
            <a:solidFill>
              <a:schemeClr val="dk2"/>
            </a:solidFill>
            <a:prstDash val="solid"/>
            <a:round/>
            <a:headEnd type="none" w="med" len="med"/>
            <a:tailEnd type="triangle" w="med" len="med"/>
          </a:ln>
        </p:spPr>
      </p:cxnSp>
      <p:sp>
        <p:nvSpPr>
          <p:cNvPr id="26" name="Google Shape;90;p13">
            <a:extLst>
              <a:ext uri="{FF2B5EF4-FFF2-40B4-BE49-F238E27FC236}">
                <a16:creationId xmlns:a16="http://schemas.microsoft.com/office/drawing/2014/main" id="{2603D8C0-C5CD-4F98-E87B-3B60785BC0C7}"/>
              </a:ext>
            </a:extLst>
          </p:cNvPr>
          <p:cNvSpPr/>
          <p:nvPr/>
        </p:nvSpPr>
        <p:spPr>
          <a:xfrm>
            <a:off x="2003871" y="8665980"/>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7" name="Google Shape;93;p13">
            <a:extLst>
              <a:ext uri="{FF2B5EF4-FFF2-40B4-BE49-F238E27FC236}">
                <a16:creationId xmlns:a16="http://schemas.microsoft.com/office/drawing/2014/main" id="{CCEAD830-D9A1-3017-5F26-6BA92A3FDC7E}"/>
              </a:ext>
            </a:extLst>
          </p:cNvPr>
          <p:cNvSpPr/>
          <p:nvPr/>
        </p:nvSpPr>
        <p:spPr>
          <a:xfrm>
            <a:off x="2058997" y="8724900"/>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8" name="Google Shape;58;p13">
            <a:extLst>
              <a:ext uri="{FF2B5EF4-FFF2-40B4-BE49-F238E27FC236}">
                <a16:creationId xmlns:a16="http://schemas.microsoft.com/office/drawing/2014/main" id="{EA567F0E-97B6-CFD9-681B-84FF45852465}"/>
              </a:ext>
            </a:extLst>
          </p:cNvPr>
          <p:cNvCxnSpPr>
            <a:cxnSpLocks/>
          </p:cNvCxnSpPr>
          <p:nvPr/>
        </p:nvCxnSpPr>
        <p:spPr>
          <a:xfrm flipH="1">
            <a:off x="2165533" y="3910347"/>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40" name="TextBox 9">
            <a:extLst>
              <a:ext uri="{FF2B5EF4-FFF2-40B4-BE49-F238E27FC236}">
                <a16:creationId xmlns:a16="http://schemas.microsoft.com/office/drawing/2014/main" id="{5F1F97BD-779B-8D56-4B48-0812E3BF30BC}"/>
              </a:ext>
            </a:extLst>
          </p:cNvPr>
          <p:cNvSpPr txBox="1"/>
          <p:nvPr/>
        </p:nvSpPr>
        <p:spPr>
          <a:xfrm>
            <a:off x="5271258" y="630382"/>
            <a:ext cx="7745483" cy="1105041"/>
          </a:xfrm>
          <a:prstGeom prst="rect">
            <a:avLst/>
          </a:prstGeom>
        </p:spPr>
        <p:txBody>
          <a:bodyPr lIns="0" tIns="0" rIns="0" bIns="0" rtlCol="0" anchor="ctr"/>
          <a:lstStyle/>
          <a:p>
            <a:pPr>
              <a:lnSpc>
                <a:spcPct val="116199"/>
              </a:lnSpc>
            </a:pPr>
            <a:r>
              <a:rPr lang="ko-KR" altLang="en-US" sz="30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수신 대상의 전화 번호  </a:t>
            </a:r>
            <a:endParaRPr lang="en-US" altLang="ko-KR" sz="30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a:lnSpc>
                <a:spcPct val="116199"/>
              </a:lnSpc>
            </a:pPr>
            <a:r>
              <a:rPr lang="ko-KR" altLang="en-US" sz="30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사용 언어 획득</a:t>
            </a:r>
            <a:endParaRPr lang="ko-KR" altLang="ko-KR" sz="3000" b="0" i="0" u="none" strike="noStrike">
              <a:solidFill>
                <a:srgbClr val="4C680F"/>
              </a:solidFill>
              <a:ea typeface="Pretendard ExtraBold"/>
            </a:endParaRPr>
          </a:p>
        </p:txBody>
      </p:sp>
      <p:pic>
        <p:nvPicPr>
          <p:cNvPr id="41" name="Picture 4">
            <a:extLst>
              <a:ext uri="{FF2B5EF4-FFF2-40B4-BE49-F238E27FC236}">
                <a16:creationId xmlns:a16="http://schemas.microsoft.com/office/drawing/2014/main" id="{CB018343-FE19-1912-675F-1B042F68C1B5}"/>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44" name="TextBox 9">
            <a:extLst>
              <a:ext uri="{FF2B5EF4-FFF2-40B4-BE49-F238E27FC236}">
                <a16:creationId xmlns:a16="http://schemas.microsoft.com/office/drawing/2014/main" id="{4A7A0093-529A-C1DB-F4DD-408AC5FA6B25}"/>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번역 및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메시지 앱 실행</a:t>
            </a:r>
            <a:endParaRPr lang="ko-KR" sz="3000" b="0" i="0" u="none" strike="noStrike">
              <a:solidFill>
                <a:srgbClr val="4C680F"/>
              </a:solidFill>
              <a:ea typeface="Pretendard ExtraBold"/>
            </a:endParaRPr>
          </a:p>
        </p:txBody>
      </p:sp>
      <p:pic>
        <p:nvPicPr>
          <p:cNvPr id="3" name="그림 2">
            <a:extLst>
              <a:ext uri="{FF2B5EF4-FFF2-40B4-BE49-F238E27FC236}">
                <a16:creationId xmlns:a16="http://schemas.microsoft.com/office/drawing/2014/main" id="{479ED1CF-C1D5-23A9-6537-F44CC2C6F124}"/>
              </a:ext>
            </a:extLst>
          </p:cNvPr>
          <p:cNvPicPr>
            <a:picLocks noChangeAspect="1"/>
          </p:cNvPicPr>
          <p:nvPr/>
        </p:nvPicPr>
        <p:blipFill>
          <a:blip r:embed="rId6"/>
          <a:stretch>
            <a:fillRect/>
          </a:stretch>
        </p:blipFill>
        <p:spPr>
          <a:xfrm>
            <a:off x="9093975" y="1693718"/>
            <a:ext cx="7280847" cy="2135715"/>
          </a:xfrm>
          <a:prstGeom prst="rect">
            <a:avLst/>
          </a:prstGeom>
          <a:ln>
            <a:solidFill>
              <a:schemeClr val="tx1"/>
            </a:solidFill>
          </a:ln>
        </p:spPr>
      </p:pic>
      <p:pic>
        <p:nvPicPr>
          <p:cNvPr id="11" name="그림 10">
            <a:extLst>
              <a:ext uri="{FF2B5EF4-FFF2-40B4-BE49-F238E27FC236}">
                <a16:creationId xmlns:a16="http://schemas.microsoft.com/office/drawing/2014/main" id="{6E18D4AC-3809-ADB1-0D16-CDB8DFD8C88E}"/>
              </a:ext>
            </a:extLst>
          </p:cNvPr>
          <p:cNvPicPr>
            <a:picLocks noChangeAspect="1"/>
          </p:cNvPicPr>
          <p:nvPr/>
        </p:nvPicPr>
        <p:blipFill>
          <a:blip r:embed="rId7"/>
          <a:stretch>
            <a:fillRect/>
          </a:stretch>
        </p:blipFill>
        <p:spPr>
          <a:xfrm>
            <a:off x="13128956" y="6514975"/>
            <a:ext cx="4099567" cy="1837737"/>
          </a:xfrm>
          <a:prstGeom prst="rect">
            <a:avLst/>
          </a:prstGeom>
        </p:spPr>
      </p:pic>
      <p:pic>
        <p:nvPicPr>
          <p:cNvPr id="23" name="그림 22">
            <a:extLst>
              <a:ext uri="{FF2B5EF4-FFF2-40B4-BE49-F238E27FC236}">
                <a16:creationId xmlns:a16="http://schemas.microsoft.com/office/drawing/2014/main" id="{F2E2B0D4-0E82-09F4-C9DA-2826A00E1868}"/>
              </a:ext>
            </a:extLst>
          </p:cNvPr>
          <p:cNvPicPr>
            <a:picLocks noChangeAspect="1"/>
          </p:cNvPicPr>
          <p:nvPr/>
        </p:nvPicPr>
        <p:blipFill>
          <a:blip r:embed="rId8"/>
          <a:stretch>
            <a:fillRect/>
          </a:stretch>
        </p:blipFill>
        <p:spPr>
          <a:xfrm>
            <a:off x="7861300" y="6970715"/>
            <a:ext cx="2899507" cy="1066800"/>
          </a:xfrm>
          <a:prstGeom prst="rect">
            <a:avLst/>
          </a:prstGeom>
        </p:spPr>
      </p:pic>
      <p:pic>
        <p:nvPicPr>
          <p:cNvPr id="24" name="그림 23" descr="그래픽, 창의성이(가) 표시된 사진&#10;&#10;AI가 생성한 콘텐츠는 부정확할 수 있습니다.">
            <a:extLst>
              <a:ext uri="{FF2B5EF4-FFF2-40B4-BE49-F238E27FC236}">
                <a16:creationId xmlns:a16="http://schemas.microsoft.com/office/drawing/2014/main" id="{B4DF8897-8D4A-D691-2AE1-30C5292D30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71846" y="6620496"/>
            <a:ext cx="1732216" cy="1732216"/>
          </a:xfrm>
          <a:prstGeom prst="rect">
            <a:avLst/>
          </a:prstGeom>
        </p:spPr>
      </p:pic>
    </p:spTree>
    <p:extLst>
      <p:ext uri="{BB962C8B-B14F-4D97-AF65-F5344CB8AC3E}">
        <p14:creationId xmlns:p14="http://schemas.microsoft.com/office/powerpoint/2010/main" val="252877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76F3B-97D4-C19B-48AA-9FB9EFC2B5BC}"/>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8EAF2543-4D74-FC69-A8BE-2811BFB1438F}"/>
              </a:ext>
            </a:extLst>
          </p:cNvPr>
          <p:cNvPicPr>
            <a:picLocks noChangeAspect="1"/>
          </p:cNvPicPr>
          <p:nvPr/>
        </p:nvPicPr>
        <p:blipFill>
          <a:blip r:embed="rId5"/>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FDA029A-9A81-7F42-064E-8581B0A0ECCF}"/>
              </a:ext>
            </a:extLst>
          </p:cNvPr>
          <p:cNvPicPr>
            <a:picLocks noChangeAspect="1"/>
          </p:cNvPicPr>
          <p:nvPr/>
        </p:nvPicPr>
        <p:blipFill>
          <a:blip r:embed="rId6"/>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CC74EE57-DDB0-7623-17D3-C3C5EEAA73F1}"/>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C789E4C7-074B-9B81-53DE-CF2E7434D3DC}"/>
              </a:ext>
            </a:extLst>
          </p:cNvPr>
          <p:cNvSpPr txBox="1"/>
          <p:nvPr/>
        </p:nvSpPr>
        <p:spPr>
          <a:xfrm>
            <a:off x="4978400" y="279400"/>
            <a:ext cx="3736429" cy="1066800"/>
          </a:xfrm>
          <a:prstGeom prst="rect">
            <a:avLst/>
          </a:prstGeom>
        </p:spPr>
        <p:txBody>
          <a:bodyPr lIns="0" tIns="0" rIns="0" bIns="0" rtlCol="0" anchor="ctr"/>
          <a:lstStyle/>
          <a:p>
            <a:pPr lvl="0" algn="l">
              <a:lnSpc>
                <a:spcPct val="116199"/>
              </a:lnSpc>
            </a:pPr>
            <a:r>
              <a:rPr lang="ko-KR" altLang="en-US" sz="3000" b="0" i="0" u="none" strike="noStrike">
                <a:solidFill>
                  <a:srgbClr val="4C680F"/>
                </a:solidFill>
                <a:latin typeface="Pretendard ExtraBold"/>
                <a:ea typeface="Pretendard ExtraBold"/>
              </a:rPr>
              <a:t>생성형 </a:t>
            </a:r>
            <a:r>
              <a:rPr lang="en-US" altLang="ko-KR" sz="3000" b="0" i="0" u="none" strike="noStrike">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사용 시연</a:t>
            </a: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F54AB5D-3460-6F37-B443-CB6036B9553F}"/>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pic>
        <p:nvPicPr>
          <p:cNvPr id="8" name="2025-05-25 17 15 26">
            <a:hlinkClick r:id="" action="ppaction://media"/>
            <a:extLst>
              <a:ext uri="{FF2B5EF4-FFF2-40B4-BE49-F238E27FC236}">
                <a16:creationId xmlns:a16="http://schemas.microsoft.com/office/drawing/2014/main" id="{F2124308-6107-2EF2-FDC5-A0BE6D0E036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823451" y="1028700"/>
            <a:ext cx="4025899" cy="8552192"/>
          </a:xfrm>
          <a:prstGeom prst="rect">
            <a:avLst/>
          </a:prstGeom>
        </p:spPr>
      </p:pic>
    </p:spTree>
    <p:extLst>
      <p:ext uri="{BB962C8B-B14F-4D97-AF65-F5344CB8AC3E}">
        <p14:creationId xmlns:p14="http://schemas.microsoft.com/office/powerpoint/2010/main" val="32021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4445000" y="0"/>
            <a:ext cx="13843000" cy="4406900"/>
          </a:xfrm>
          <a:prstGeom prst="rect">
            <a:avLst/>
          </a:prstGeom>
        </p:spPr>
      </p:pic>
      <p:sp>
        <p:nvSpPr>
          <p:cNvPr id="4" name="TextBox 4"/>
          <p:cNvSpPr txBox="1"/>
          <p:nvPr/>
        </p:nvSpPr>
        <p:spPr>
          <a:xfrm>
            <a:off x="4953000" y="552450"/>
            <a:ext cx="13525500" cy="2324100"/>
          </a:xfrm>
          <a:prstGeom prst="rect">
            <a:avLst/>
          </a:prstGeom>
        </p:spPr>
        <p:txBody>
          <a:bodyPr lIns="0" tIns="0" rIns="0" bIns="0" rtlCol="0" anchor="ctr"/>
          <a:lstStyle/>
          <a:p>
            <a:pPr lvl="0" algn="l">
              <a:lnSpc>
                <a:spcPct val="99600"/>
              </a:lnSpc>
            </a:pPr>
            <a:r>
              <a:rPr lang="ko-KR" altLang="en-US" sz="6000">
                <a:solidFill>
                  <a:srgbClr val="4C680F"/>
                </a:solidFill>
                <a:latin typeface="Pretendard Black" panose="020B0600000101010101" charset="-127"/>
                <a:ea typeface="Pretendard Black" panose="020B0600000101010101" charset="-127"/>
                <a:cs typeface="Pretendard ExtraBold" panose="02000903000000020004" pitchFamily="50" charset="-127"/>
              </a:rPr>
              <a:t>딥러닝 기반 딸기 숙성도 분류 및 </a:t>
            </a:r>
            <a:endParaRPr lang="en-US" altLang="ko-KR" sz="600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a:p>
            <a:pPr lvl="0" algn="l">
              <a:lnSpc>
                <a:spcPct val="99600"/>
              </a:lnSpc>
            </a:pPr>
            <a:r>
              <a:rPr lang="ko-KR" altLang="en-US" sz="6000">
                <a:solidFill>
                  <a:srgbClr val="4C680F"/>
                </a:solidFill>
                <a:latin typeface="Pretendard Black" panose="020B0600000101010101" charset="-127"/>
                <a:ea typeface="Pretendard Black" panose="020B0600000101010101" charset="-127"/>
                <a:cs typeface="Pretendard ExtraBold" panose="02000903000000020004" pitchFamily="50" charset="-127"/>
              </a:rPr>
              <a:t>생성형 </a:t>
            </a:r>
            <a:r>
              <a:rPr lang="en-US" altLang="ko-KR" sz="6000">
                <a:solidFill>
                  <a:srgbClr val="4C680F"/>
                </a:solidFill>
                <a:latin typeface="Pretendard Black" panose="020B0600000101010101" charset="-127"/>
                <a:ea typeface="Pretendard Black" panose="020B0600000101010101" charset="-127"/>
                <a:cs typeface="Pretendard ExtraBold" panose="02000903000000020004" pitchFamily="50" charset="-127"/>
              </a:rPr>
              <a:t>AI </a:t>
            </a:r>
            <a:r>
              <a:rPr lang="ko-KR" altLang="en-US" sz="6000">
                <a:solidFill>
                  <a:srgbClr val="4C680F"/>
                </a:solidFill>
                <a:latin typeface="Pretendard Black" panose="020B0600000101010101" charset="-127"/>
                <a:ea typeface="Pretendard Black" panose="020B0600000101010101" charset="-127"/>
                <a:cs typeface="Pretendard ExtraBold" panose="02000903000000020004" pitchFamily="50" charset="-127"/>
              </a:rPr>
              <a:t>를 활용한 다국어 지원 시스템 </a:t>
            </a:r>
            <a:endParaRPr lang="en-US" altLang="ko-KR" sz="6000"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6" name="TextBox 6"/>
          <p:cNvSpPr txBox="1"/>
          <p:nvPr/>
        </p:nvSpPr>
        <p:spPr>
          <a:xfrm>
            <a:off x="6438900" y="5372100"/>
            <a:ext cx="46863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1. </a:t>
            </a:r>
            <a:r>
              <a:rPr lang="ko-KR" sz="3000" b="0" i="0" u="none" strike="noStrike" dirty="0">
                <a:solidFill>
                  <a:srgbClr val="4C680F"/>
                </a:solidFill>
                <a:ea typeface="Pretendard ExtraBold"/>
              </a:rPr>
              <a:t>프로젝트</a:t>
            </a:r>
            <a:r>
              <a:rPr lang="en-US" sz="3000" b="0" i="0" u="none" strike="noStrike" dirty="0">
                <a:solidFill>
                  <a:srgbClr val="4C680F"/>
                </a:solidFill>
                <a:latin typeface="Pretendard ExtraBold"/>
              </a:rPr>
              <a:t> </a:t>
            </a:r>
            <a:r>
              <a:rPr lang="ko-KR" altLang="en-US" sz="3000" dirty="0">
                <a:solidFill>
                  <a:srgbClr val="4C680F"/>
                </a:solidFill>
                <a:latin typeface="Pretendard ExtraBold"/>
                <a:ea typeface="Pretendard ExtraBold"/>
              </a:rPr>
              <a:t>배경</a:t>
            </a:r>
            <a:endParaRPr lang="ko-KR" sz="3000" b="0" i="0" u="none" strike="noStrike" dirty="0">
              <a:solidFill>
                <a:srgbClr val="4C680F"/>
              </a:solidFill>
              <a:ea typeface="Pretendard ExtraBold"/>
            </a:endParaRPr>
          </a:p>
        </p:txBody>
      </p:sp>
      <p:sp>
        <p:nvSpPr>
          <p:cNvPr id="9" name="TextBox 9"/>
          <p:cNvSpPr txBox="1"/>
          <p:nvPr/>
        </p:nvSpPr>
        <p:spPr>
          <a:xfrm>
            <a:off x="6438900" y="8521700"/>
            <a:ext cx="2692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3. </a:t>
            </a:r>
            <a:r>
              <a:rPr lang="ko-KR" altLang="en-US" sz="3000" b="0" i="0" u="none" strike="noStrike" dirty="0">
                <a:solidFill>
                  <a:srgbClr val="4C680F"/>
                </a:solidFill>
                <a:latin typeface="Pretendard ExtraBold"/>
                <a:ea typeface="Pretendard ExtraBold"/>
              </a:rPr>
              <a:t>프로젝트 </a:t>
            </a:r>
            <a:r>
              <a:rPr lang="ko-KR" altLang="en-US" sz="3000" dirty="0">
                <a:solidFill>
                  <a:srgbClr val="4C680F"/>
                </a:solidFill>
                <a:latin typeface="Pretendard ExtraBold"/>
                <a:ea typeface="Pretendard ExtraBold"/>
              </a:rPr>
              <a:t>내용</a:t>
            </a:r>
            <a:endParaRPr lang="ko-KR" sz="3000" b="0" i="0" u="none" strike="noStrike" dirty="0">
              <a:solidFill>
                <a:srgbClr val="4C680F"/>
              </a:solidFill>
              <a:ea typeface="Pretendard ExtraBold"/>
            </a:endParaRPr>
          </a:p>
        </p:txBody>
      </p:sp>
      <p:sp>
        <p:nvSpPr>
          <p:cNvPr id="11" name="TextBox 11"/>
          <p:cNvSpPr txBox="1"/>
          <p:nvPr/>
        </p:nvSpPr>
        <p:spPr>
          <a:xfrm>
            <a:off x="12115800" y="6946900"/>
            <a:ext cx="29718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5</a:t>
            </a:r>
            <a:r>
              <a:rPr lang="en-US" sz="3000" b="0" i="0" u="none" strike="noStrike">
                <a:solidFill>
                  <a:srgbClr val="4C680F"/>
                </a:solidFill>
                <a:latin typeface="Pretendard ExtraBold"/>
              </a:rPr>
              <a:t>. </a:t>
            </a:r>
            <a:r>
              <a:rPr lang="ko-KR" altLang="ko-KR" sz="30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기대효과</a:t>
            </a:r>
            <a:endParaRPr lang="ko-KR"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3" name="TextBox 13"/>
          <p:cNvSpPr txBox="1"/>
          <p:nvPr/>
        </p:nvSpPr>
        <p:spPr>
          <a:xfrm>
            <a:off x="6438900" y="6946900"/>
            <a:ext cx="3327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2. </a:t>
            </a:r>
            <a:r>
              <a:rPr lang="ko-KR" sz="3000" b="0" i="0" u="none" strike="noStrike" dirty="0">
                <a:solidFill>
                  <a:srgbClr val="4C680F"/>
                </a:solidFill>
                <a:ea typeface="Pretendard ExtraBold"/>
              </a:rPr>
              <a:t>프로젝트</a:t>
            </a:r>
            <a:r>
              <a:rPr lang="en-US" altLang="ko-KR" sz="3000" b="0" i="0" u="none" strike="noStrike" dirty="0">
                <a:solidFill>
                  <a:srgbClr val="4C680F"/>
                </a:solidFill>
                <a:ea typeface="Pretendard ExtraBold"/>
              </a:rPr>
              <a:t> </a:t>
            </a:r>
            <a:r>
              <a:rPr lang="ko-KR" altLang="en-US" sz="3000" dirty="0">
                <a:solidFill>
                  <a:srgbClr val="4C680F"/>
                </a:solidFill>
                <a:ea typeface="Pretendard ExtraBold"/>
              </a:rPr>
              <a:t>필요성</a:t>
            </a:r>
            <a:r>
              <a:rPr lang="en-US" sz="3000" b="0" i="0" u="none" strike="noStrike" dirty="0">
                <a:solidFill>
                  <a:srgbClr val="4C680F"/>
                </a:solidFill>
                <a:latin typeface="Pretendard ExtraBold"/>
              </a:rPr>
              <a:t> </a:t>
            </a:r>
            <a:endParaRPr lang="ko-KR" sz="3000" b="0" i="0" u="none" strike="noStrike" dirty="0">
              <a:solidFill>
                <a:srgbClr val="4C680F"/>
              </a:solidFill>
              <a:ea typeface="Pretendard ExtraBold"/>
            </a:endParaRPr>
          </a:p>
        </p:txBody>
      </p:sp>
      <p:sp>
        <p:nvSpPr>
          <p:cNvPr id="15" name="TextBox 15"/>
          <p:cNvSpPr txBox="1"/>
          <p:nvPr/>
        </p:nvSpPr>
        <p:spPr>
          <a:xfrm>
            <a:off x="12115800" y="5372100"/>
            <a:ext cx="3657600" cy="584200"/>
          </a:xfrm>
          <a:prstGeom prst="rect">
            <a:avLst/>
          </a:prstGeom>
        </p:spPr>
        <p:txBody>
          <a:bodyPr lIns="0" tIns="0" rIns="0" bIns="0" rtlCol="0" anchor="ctr"/>
          <a:lstStyle/>
          <a:p>
            <a:pPr lvl="0" algn="l">
              <a:lnSpc>
                <a:spcPct val="99600"/>
              </a:lnSpc>
            </a:pPr>
            <a:r>
              <a:rPr lang="en-US" sz="30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4. </a:t>
            </a:r>
            <a:r>
              <a:rPr lang="ko-KR" altLang="en-US" sz="30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향후 발전</a:t>
            </a:r>
            <a:r>
              <a:rPr lang="en-US" sz="30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endParaRPr lang="ko-KR"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2050" name="Picture 2" descr="스마트팜] 지능형 딸기 농장, 이렇게 시작하세요">
            <a:extLst>
              <a:ext uri="{FF2B5EF4-FFF2-40B4-BE49-F238E27FC236}">
                <a16:creationId xmlns:a16="http://schemas.microsoft.com/office/drawing/2014/main" id="{2143896D-464F-A84D-8E81-FEDED0279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41" r="9804"/>
          <a:stretch/>
        </p:blipFill>
        <p:spPr bwMode="auto">
          <a:xfrm>
            <a:off x="0" y="0"/>
            <a:ext cx="4445000" cy="10281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BE30EB4-3AE5-DB01-C7C3-E477EFCE739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6EC9F7C-D3DE-06F2-8B3D-9C8B601C9ECA}"/>
              </a:ext>
            </a:extLst>
          </p:cNvPr>
          <p:cNvPicPr>
            <a:picLocks noChangeAspect="1"/>
          </p:cNvPicPr>
          <p:nvPr/>
        </p:nvPicPr>
        <p:blipFill>
          <a:blip r:embed="rId3"/>
          <a:stretch>
            <a:fillRect/>
          </a:stretch>
        </p:blipFill>
        <p:spPr>
          <a:xfrm>
            <a:off x="0" y="0"/>
            <a:ext cx="4445000" cy="7810500"/>
          </a:xfrm>
          <a:prstGeom prst="rect">
            <a:avLst/>
          </a:prstGeom>
        </p:spPr>
      </p:pic>
      <p:pic>
        <p:nvPicPr>
          <p:cNvPr id="3" name="Picture 3">
            <a:extLst>
              <a:ext uri="{FF2B5EF4-FFF2-40B4-BE49-F238E27FC236}">
                <a16:creationId xmlns:a16="http://schemas.microsoft.com/office/drawing/2014/main" id="{85155A52-0FC7-84F8-053D-595A921E79A2}"/>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10" name="Picture 10">
            <a:extLst>
              <a:ext uri="{FF2B5EF4-FFF2-40B4-BE49-F238E27FC236}">
                <a16:creationId xmlns:a16="http://schemas.microsoft.com/office/drawing/2014/main" id="{C1A555EE-02C8-CD27-6C80-0428DFC42F15}"/>
              </a:ext>
            </a:extLst>
          </p:cNvPr>
          <p:cNvPicPr>
            <a:picLocks noChangeAspect="1"/>
          </p:cNvPicPr>
          <p:nvPr/>
        </p:nvPicPr>
        <p:blipFill>
          <a:blip r:embed="rId5"/>
          <a:stretch>
            <a:fillRect/>
          </a:stretch>
        </p:blipFill>
        <p:spPr>
          <a:xfrm>
            <a:off x="7034675" y="1781960"/>
            <a:ext cx="2564148" cy="809625"/>
          </a:xfrm>
          <a:prstGeom prst="rect">
            <a:avLst/>
          </a:prstGeom>
        </p:spPr>
      </p:pic>
      <p:sp>
        <p:nvSpPr>
          <p:cNvPr id="11" name="TextBox 11">
            <a:extLst>
              <a:ext uri="{FF2B5EF4-FFF2-40B4-BE49-F238E27FC236}">
                <a16:creationId xmlns:a16="http://schemas.microsoft.com/office/drawing/2014/main" id="{C1E589A6-8994-FCF3-0C40-5150F35712AB}"/>
              </a:ext>
            </a:extLst>
          </p:cNvPr>
          <p:cNvSpPr txBox="1"/>
          <p:nvPr/>
        </p:nvSpPr>
        <p:spPr>
          <a:xfrm>
            <a:off x="6019919" y="1681040"/>
            <a:ext cx="4533900" cy="990600"/>
          </a:xfrm>
          <a:prstGeom prst="rect">
            <a:avLst/>
          </a:prstGeom>
        </p:spPr>
        <p:txBody>
          <a:bodyPr lIns="0" tIns="0" rIns="0" bIns="0" rtlCol="0" anchor="ctr"/>
          <a:lstStyle/>
          <a:p>
            <a:pPr lvl="0" algn="ctr">
              <a:lnSpc>
                <a:spcPct val="99600"/>
              </a:lnSpc>
            </a:pPr>
            <a:r>
              <a:rPr lang="ko-KR" altLang="en-US" sz="3000">
                <a:solidFill>
                  <a:srgbClr val="4C680F"/>
                </a:solidFill>
                <a:ea typeface="Pretendard ExtraBold"/>
              </a:rPr>
              <a:t>수확량 예측 </a:t>
            </a:r>
            <a:r>
              <a:rPr lang="en-US" altLang="ko-KR" sz="3000" b="1">
                <a:solidFill>
                  <a:srgbClr val="4C680F"/>
                </a:solidFill>
                <a:ea typeface="Pretendard ExtraBold"/>
              </a:rPr>
              <a:t>AI</a:t>
            </a:r>
            <a:endParaRPr lang="ko-KR" sz="3000" b="1" i="0" u="none" strike="noStrike" dirty="0">
              <a:solidFill>
                <a:srgbClr val="4C680F"/>
              </a:solidFill>
              <a:ea typeface="Pretendard ExtraBold"/>
            </a:endParaRPr>
          </a:p>
        </p:txBody>
      </p:sp>
      <p:sp>
        <p:nvSpPr>
          <p:cNvPr id="14" name="TextBox 14">
            <a:extLst>
              <a:ext uri="{FF2B5EF4-FFF2-40B4-BE49-F238E27FC236}">
                <a16:creationId xmlns:a16="http://schemas.microsoft.com/office/drawing/2014/main" id="{6F045A42-F1B7-72C4-84CE-12813DB0B061}"/>
              </a:ext>
            </a:extLst>
          </p:cNvPr>
          <p:cNvSpPr txBox="1"/>
          <p:nvPr/>
        </p:nvSpPr>
        <p:spPr>
          <a:xfrm>
            <a:off x="6826251" y="885824"/>
            <a:ext cx="1800223" cy="809625"/>
          </a:xfrm>
          <a:prstGeom prst="rect">
            <a:avLst/>
          </a:prstGeom>
        </p:spPr>
        <p:txBody>
          <a:bodyPr lIns="0" tIns="0" rIns="0" bIns="0" rtlCol="0" anchor="ctr"/>
          <a:lstStyle/>
          <a:p>
            <a:pPr lvl="0" algn="ctr">
              <a:lnSpc>
                <a:spcPct val="99600"/>
              </a:lnSpc>
            </a:pP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15" name="TextBox 15">
            <a:extLst>
              <a:ext uri="{FF2B5EF4-FFF2-40B4-BE49-F238E27FC236}">
                <a16:creationId xmlns:a16="http://schemas.microsoft.com/office/drawing/2014/main" id="{5885BECC-A02D-3BAA-DFD4-9AC60DD81824}"/>
              </a:ext>
            </a:extLst>
          </p:cNvPr>
          <p:cNvSpPr txBox="1"/>
          <p:nvPr/>
        </p:nvSpPr>
        <p:spPr>
          <a:xfrm>
            <a:off x="6057271" y="2877525"/>
            <a:ext cx="4521200" cy="1930400"/>
          </a:xfrm>
          <a:prstGeom prst="rect">
            <a:avLst/>
          </a:prstGeom>
        </p:spPr>
        <p:txBody>
          <a:bodyPr lIns="0" tIns="0" rIns="0" bIns="0" rtlCol="0" anchor="ctr"/>
          <a:lstStyle/>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멀티 모달 데이터 융합 및</a:t>
            </a:r>
            <a:endParaRPr lang="en-US" altLang="ko-KR" sz="230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영상 기반 성숙도 분류 데이터를 이용한 </a:t>
            </a:r>
            <a:endParaRPr lang="en-US" altLang="ko-KR" sz="230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수확량 예측</a:t>
            </a:r>
            <a:endParaRPr lang="en-US" altLang="ko-KR" sz="2300">
              <a:solidFill>
                <a:srgbClr val="4C680F"/>
              </a:solidFill>
              <a:latin typeface="Pretendard Regular" panose="020B0600000101010101" charset="-127"/>
              <a:ea typeface="Pretendard Regular" panose="020B0600000101010101" charset="-127"/>
            </a:endParaRPr>
          </a:p>
        </p:txBody>
      </p:sp>
      <p:sp>
        <p:nvSpPr>
          <p:cNvPr id="13" name="TextBox 19">
            <a:extLst>
              <a:ext uri="{FF2B5EF4-FFF2-40B4-BE49-F238E27FC236}">
                <a16:creationId xmlns:a16="http://schemas.microsoft.com/office/drawing/2014/main" id="{38872F06-151C-9FB1-8A7C-CED90A8B2D2F}"/>
              </a:ext>
            </a:extLst>
          </p:cNvPr>
          <p:cNvSpPr txBox="1"/>
          <p:nvPr/>
        </p:nvSpPr>
        <p:spPr>
          <a:xfrm>
            <a:off x="715623" y="668336"/>
            <a:ext cx="4373561" cy="12446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향후 발전</a:t>
            </a:r>
            <a:endParaRPr lang="ko-KR" sz="7000" b="0" i="0" u="none" strike="noStrike" dirty="0">
              <a:solidFill>
                <a:srgbClr val="4C680F"/>
              </a:solidFill>
              <a:ea typeface="Pretendard Black"/>
            </a:endParaRPr>
          </a:p>
        </p:txBody>
      </p:sp>
      <p:sp>
        <p:nvSpPr>
          <p:cNvPr id="17" name="TextBox 8">
            <a:extLst>
              <a:ext uri="{FF2B5EF4-FFF2-40B4-BE49-F238E27FC236}">
                <a16:creationId xmlns:a16="http://schemas.microsoft.com/office/drawing/2014/main" id="{208E62B4-3B58-D575-314F-E6A303915F59}"/>
              </a:ext>
            </a:extLst>
          </p:cNvPr>
          <p:cNvSpPr txBox="1"/>
          <p:nvPr/>
        </p:nvSpPr>
        <p:spPr>
          <a:xfrm>
            <a:off x="686704" y="1901213"/>
            <a:ext cx="8813800" cy="140267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b="0" i="0" u="none" strike="noStrike">
                <a:solidFill>
                  <a:srgbClr val="4C680F"/>
                </a:solidFill>
                <a:ea typeface="Pretendard Regular"/>
              </a:rPr>
              <a:t>고려사항 </a:t>
            </a:r>
            <a:endParaRPr lang="en-US" altLang="ko-KR" sz="4000" b="0" i="0" u="none" strike="noStrike">
              <a:solidFill>
                <a:srgbClr val="4C680F"/>
              </a:solidFill>
              <a:ea typeface="Pretendard Regular"/>
            </a:endParaRPr>
          </a:p>
          <a:p>
            <a:pPr lvl="0" algn="l">
              <a:lnSpc>
                <a:spcPct val="107899"/>
              </a:lnSpc>
            </a:pPr>
            <a:r>
              <a:rPr lang="en-US" altLang="ko-KR" sz="4000">
                <a:solidFill>
                  <a:srgbClr val="4C680F"/>
                </a:solidFill>
                <a:ea typeface="Pretendard Regular"/>
              </a:rPr>
              <a:t>   </a:t>
            </a:r>
            <a:r>
              <a:rPr lang="ko-KR" altLang="en-US" sz="4000" b="0" i="0" u="none" strike="noStrike">
                <a:solidFill>
                  <a:srgbClr val="4C680F"/>
                </a:solidFill>
                <a:ea typeface="Pretendard Regular"/>
              </a:rPr>
              <a:t>및 목표</a:t>
            </a:r>
            <a:endParaRPr lang="en-US" sz="4000" b="0" i="0" u="none" strike="noStrike" dirty="0">
              <a:solidFill>
                <a:srgbClr val="4C680F"/>
              </a:solidFill>
              <a:latin typeface="Pretendard Regular"/>
            </a:endParaRPr>
          </a:p>
        </p:txBody>
      </p:sp>
      <p:pic>
        <p:nvPicPr>
          <p:cNvPr id="18" name="Picture 10">
            <a:extLst>
              <a:ext uri="{FF2B5EF4-FFF2-40B4-BE49-F238E27FC236}">
                <a16:creationId xmlns:a16="http://schemas.microsoft.com/office/drawing/2014/main" id="{EEA83496-CBAE-8711-E8EC-399800B4ACA6}"/>
              </a:ext>
            </a:extLst>
          </p:cNvPr>
          <p:cNvPicPr>
            <a:picLocks noChangeAspect="1"/>
          </p:cNvPicPr>
          <p:nvPr/>
        </p:nvPicPr>
        <p:blipFill>
          <a:blip r:embed="rId5"/>
          <a:stretch>
            <a:fillRect/>
          </a:stretch>
        </p:blipFill>
        <p:spPr>
          <a:xfrm>
            <a:off x="12927341" y="1771527"/>
            <a:ext cx="3048000" cy="809625"/>
          </a:xfrm>
          <a:prstGeom prst="rect">
            <a:avLst/>
          </a:prstGeom>
        </p:spPr>
      </p:pic>
      <p:sp>
        <p:nvSpPr>
          <p:cNvPr id="21" name="TextBox 11">
            <a:extLst>
              <a:ext uri="{FF2B5EF4-FFF2-40B4-BE49-F238E27FC236}">
                <a16:creationId xmlns:a16="http://schemas.microsoft.com/office/drawing/2014/main" id="{F2AB4271-C8B3-A85B-8AE7-88B7FD45B04D}"/>
              </a:ext>
            </a:extLst>
          </p:cNvPr>
          <p:cNvSpPr txBox="1"/>
          <p:nvPr/>
        </p:nvSpPr>
        <p:spPr>
          <a:xfrm>
            <a:off x="12190253" y="1664972"/>
            <a:ext cx="4533900" cy="990600"/>
          </a:xfrm>
          <a:prstGeom prst="rect">
            <a:avLst/>
          </a:prstGeom>
        </p:spPr>
        <p:txBody>
          <a:bodyPr lIns="0" tIns="0" rIns="0" bIns="0" rtlCol="0" anchor="ctr"/>
          <a:lstStyle/>
          <a:p>
            <a:pPr lvl="0" algn="ctr">
              <a:lnSpc>
                <a:spcPct val="99600"/>
              </a:lnSpc>
            </a:pPr>
            <a:r>
              <a:rPr lang="ko-KR" altLang="en-US" sz="3000">
                <a:solidFill>
                  <a:srgbClr val="4C680F"/>
                </a:solidFill>
                <a:ea typeface="Pretendard ExtraBold"/>
              </a:rPr>
              <a:t>자동 수확 로봇 연동</a:t>
            </a:r>
            <a:endParaRPr lang="ko-KR" sz="3000" b="0" i="0" u="none" strike="noStrike" dirty="0">
              <a:solidFill>
                <a:srgbClr val="4C680F"/>
              </a:solidFill>
              <a:ea typeface="Pretendard ExtraBold"/>
            </a:endParaRPr>
          </a:p>
        </p:txBody>
      </p:sp>
      <p:pic>
        <p:nvPicPr>
          <p:cNvPr id="26" name="Picture 10">
            <a:extLst>
              <a:ext uri="{FF2B5EF4-FFF2-40B4-BE49-F238E27FC236}">
                <a16:creationId xmlns:a16="http://schemas.microsoft.com/office/drawing/2014/main" id="{E9F20012-052F-AF4B-04BD-9AA9B424AA1C}"/>
              </a:ext>
            </a:extLst>
          </p:cNvPr>
          <p:cNvPicPr>
            <a:picLocks noChangeAspect="1"/>
          </p:cNvPicPr>
          <p:nvPr/>
        </p:nvPicPr>
        <p:blipFill>
          <a:blip r:embed="rId5"/>
          <a:stretch>
            <a:fillRect/>
          </a:stretch>
        </p:blipFill>
        <p:spPr>
          <a:xfrm>
            <a:off x="9844673" y="5670724"/>
            <a:ext cx="2927349" cy="809625"/>
          </a:xfrm>
          <a:prstGeom prst="rect">
            <a:avLst/>
          </a:prstGeom>
        </p:spPr>
      </p:pic>
      <p:sp>
        <p:nvSpPr>
          <p:cNvPr id="36" name="TextBox 11">
            <a:extLst>
              <a:ext uri="{FF2B5EF4-FFF2-40B4-BE49-F238E27FC236}">
                <a16:creationId xmlns:a16="http://schemas.microsoft.com/office/drawing/2014/main" id="{BC5A91E6-6566-CF77-6574-CB6F65256F7E}"/>
              </a:ext>
            </a:extLst>
          </p:cNvPr>
          <p:cNvSpPr txBox="1"/>
          <p:nvPr/>
        </p:nvSpPr>
        <p:spPr>
          <a:xfrm>
            <a:off x="9054095" y="5557331"/>
            <a:ext cx="4533900" cy="990600"/>
          </a:xfrm>
          <a:prstGeom prst="rect">
            <a:avLst/>
          </a:prstGeom>
        </p:spPr>
        <p:txBody>
          <a:bodyPr lIns="0" tIns="0" rIns="0" bIns="0" rtlCol="0" anchor="ctr"/>
          <a:lstStyle/>
          <a:p>
            <a:pPr lvl="0" algn="ctr">
              <a:lnSpc>
                <a:spcPct val="99600"/>
              </a:lnSpc>
            </a:pPr>
            <a:r>
              <a:rPr lang="ko-KR" altLang="en-US" sz="3000">
                <a:solidFill>
                  <a:srgbClr val="4C680F"/>
                </a:solidFill>
                <a:ea typeface="Pretendard ExtraBold"/>
              </a:rPr>
              <a:t>클라우드 기반 관리</a:t>
            </a:r>
            <a:endParaRPr lang="ko-KR" altLang="en-US" sz="3000" dirty="0" err="1">
              <a:solidFill>
                <a:srgbClr val="4C680F"/>
              </a:solidFill>
              <a:ea typeface="Pretendard ExtraBold"/>
            </a:endParaRPr>
          </a:p>
        </p:txBody>
      </p:sp>
      <p:sp>
        <p:nvSpPr>
          <p:cNvPr id="39" name="TextBox 15">
            <a:extLst>
              <a:ext uri="{FF2B5EF4-FFF2-40B4-BE49-F238E27FC236}">
                <a16:creationId xmlns:a16="http://schemas.microsoft.com/office/drawing/2014/main" id="{8815F961-277C-A4A8-E1D8-F6ABF1235086}"/>
              </a:ext>
            </a:extLst>
          </p:cNvPr>
          <p:cNvSpPr txBox="1"/>
          <p:nvPr/>
        </p:nvSpPr>
        <p:spPr>
          <a:xfrm>
            <a:off x="12049115" y="2940050"/>
            <a:ext cx="4804451" cy="1930400"/>
          </a:xfrm>
          <a:prstGeom prst="rect">
            <a:avLst/>
          </a:prstGeom>
        </p:spPr>
        <p:txBody>
          <a:bodyPr lIns="0" tIns="0" rIns="0" bIns="0" rtlCol="0" anchor="ctr"/>
          <a:lstStyle/>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딸기 개별 위치 실시간 인식</a:t>
            </a:r>
            <a:r>
              <a:rPr lang="en-US" altLang="ko-KR" sz="2300" b="0" i="0" u="none" strike="noStrike">
                <a:solidFill>
                  <a:srgbClr val="4C680F"/>
                </a:solidFill>
                <a:latin typeface="Pretendard Regular" panose="020B0600000101010101" charset="-127"/>
                <a:ea typeface="Pretendard Regular" panose="020B0600000101010101" charset="-127"/>
              </a:rPr>
              <a:t>·</a:t>
            </a:r>
            <a:r>
              <a:rPr lang="ko-KR" altLang="en-US" sz="2300" b="0" i="0" u="none" strike="noStrike">
                <a:solidFill>
                  <a:srgbClr val="4C680F"/>
                </a:solidFill>
                <a:latin typeface="Pretendard Regular" panose="020B0600000101010101" charset="-127"/>
                <a:ea typeface="Pretendard Regular" panose="020B0600000101010101" charset="-127"/>
              </a:rPr>
              <a:t>전송</a:t>
            </a: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최적 경로 계획 및 그리퍼 제어로 </a:t>
            </a:r>
            <a:endParaRPr lang="en-US" altLang="ko-KR" sz="2300" b="0" i="0" u="none" strike="noStrike">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수확 자동화</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40" name="TextBox 15">
            <a:extLst>
              <a:ext uri="{FF2B5EF4-FFF2-40B4-BE49-F238E27FC236}">
                <a16:creationId xmlns:a16="http://schemas.microsoft.com/office/drawing/2014/main" id="{E43B0F01-BA7F-1205-43C2-31AE02D9E423}"/>
              </a:ext>
            </a:extLst>
          </p:cNvPr>
          <p:cNvSpPr txBox="1"/>
          <p:nvPr/>
        </p:nvSpPr>
        <p:spPr>
          <a:xfrm>
            <a:off x="8727071" y="6593742"/>
            <a:ext cx="5187948" cy="1930400"/>
          </a:xfrm>
          <a:prstGeom prst="rect">
            <a:avLst/>
          </a:prstGeom>
        </p:spPr>
        <p:txBody>
          <a:bodyPr lIns="0" tIns="0" rIns="0" bIns="0" rtlCol="0" anchor="ctr"/>
          <a:lstStyle/>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센서</a:t>
            </a:r>
            <a:r>
              <a:rPr lang="en-US" altLang="ko-KR" sz="2300" b="0" i="0" u="none" strike="noStrike">
                <a:solidFill>
                  <a:srgbClr val="4C680F"/>
                </a:solidFill>
                <a:latin typeface="Pretendard Regular" panose="020B0600000101010101" charset="-127"/>
                <a:ea typeface="Pretendard Regular" panose="020B0600000101010101" charset="-127"/>
              </a:rPr>
              <a:t>·AI </a:t>
            </a:r>
            <a:r>
              <a:rPr lang="ko-KR" altLang="en-US" sz="2300" b="0" i="0" u="none" strike="noStrike">
                <a:solidFill>
                  <a:srgbClr val="4C680F"/>
                </a:solidFill>
                <a:latin typeface="Pretendard Regular" panose="020B0600000101010101" charset="-127"/>
                <a:ea typeface="Pretendard Regular" panose="020B0600000101010101" charset="-127"/>
              </a:rPr>
              <a:t>예측</a:t>
            </a:r>
            <a:r>
              <a:rPr lang="en-US" altLang="ko-KR" sz="2300" b="0" i="0" u="none" strike="noStrike">
                <a:solidFill>
                  <a:srgbClr val="4C680F"/>
                </a:solidFill>
                <a:latin typeface="Pretendard Regular" panose="020B0600000101010101" charset="-127"/>
                <a:ea typeface="Pretendard Regular" panose="020B0600000101010101" charset="-127"/>
              </a:rPr>
              <a:t>·</a:t>
            </a:r>
            <a:r>
              <a:rPr lang="ko-KR" altLang="en-US" sz="2300" b="0" i="0" u="none" strike="noStrike">
                <a:solidFill>
                  <a:srgbClr val="4C680F"/>
                </a:solidFill>
                <a:latin typeface="Pretendard Regular" panose="020B0600000101010101" charset="-127"/>
                <a:ea typeface="Pretendard Regular" panose="020B0600000101010101" charset="-127"/>
              </a:rPr>
              <a:t>로봇 운영 상태를 통합 </a:t>
            </a:r>
            <a:endParaRPr lang="en-US" altLang="ko-KR" sz="2300" b="0" i="0" u="none" strike="noStrike">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실시간 모니터링</a:t>
            </a: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이상 알림</a:t>
            </a:r>
            <a:r>
              <a:rPr lang="en-US" altLang="ko-KR" sz="2300" b="0" i="0" u="none" strike="noStrike">
                <a:solidFill>
                  <a:srgbClr val="4C680F"/>
                </a:solidFill>
                <a:latin typeface="Pretendard Regular" panose="020B0600000101010101" charset="-127"/>
                <a:ea typeface="Pretendard Regular" panose="020B0600000101010101" charset="-127"/>
              </a:rPr>
              <a:t>·</a:t>
            </a:r>
            <a:r>
              <a:rPr lang="ko-KR" altLang="en-US" sz="2300" b="0" i="0" u="none" strike="noStrike">
                <a:solidFill>
                  <a:srgbClr val="4C680F"/>
                </a:solidFill>
                <a:latin typeface="Pretendard Regular" panose="020B0600000101010101" charset="-127"/>
                <a:ea typeface="Pretendard Regular" panose="020B0600000101010101" charset="-127"/>
              </a:rPr>
              <a:t>원격 제어 및 사용자 권한 관리 지원</a:t>
            </a:r>
            <a:endParaRPr lang="en-US" altLang="ko-KR" sz="2300">
              <a:solidFill>
                <a:srgbClr val="4C680F"/>
              </a:solidFill>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147609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p:cNvPicPr>
            <a:picLocks noChangeAspect="1"/>
          </p:cNvPicPr>
          <p:nvPr/>
        </p:nvPicPr>
        <p:blipFill>
          <a:blip r:embed="rId6"/>
          <a:stretch>
            <a:fillRect/>
          </a:stretch>
        </p:blipFill>
        <p:spPr>
          <a:xfrm>
            <a:off x="5740400" y="1739900"/>
            <a:ext cx="2425700" cy="12700"/>
          </a:xfrm>
          <a:prstGeom prst="rect">
            <a:avLst/>
          </a:prstGeom>
        </p:spPr>
      </p:pic>
      <p:pic>
        <p:nvPicPr>
          <p:cNvPr id="10" name="Picture 10"/>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p:cNvPicPr>
            <a:picLocks noChangeAspect="1"/>
          </p:cNvPicPr>
          <p:nvPr/>
        </p:nvPicPr>
        <p:blipFill>
          <a:blip r:embed="rId6"/>
          <a:stretch>
            <a:fillRect/>
          </a:stretch>
        </p:blipFill>
        <p:spPr>
          <a:xfrm>
            <a:off x="14693900" y="1739900"/>
            <a:ext cx="2425700" cy="12700"/>
          </a:xfrm>
          <a:prstGeom prst="rect">
            <a:avLst/>
          </a:prstGeom>
        </p:spPr>
      </p:pic>
      <p:sp>
        <p:nvSpPr>
          <p:cNvPr id="12" name="TextBox 12"/>
          <p:cNvSpPr txBox="1"/>
          <p:nvPr/>
        </p:nvSpPr>
        <p:spPr>
          <a:xfrm>
            <a:off x="647700" y="647700"/>
            <a:ext cx="3683000" cy="1244600"/>
          </a:xfrm>
          <a:prstGeom prst="rect">
            <a:avLst/>
          </a:prstGeom>
        </p:spPr>
        <p:txBody>
          <a:bodyPr lIns="0" tIns="0" rIns="0" bIns="0" rtlCol="0" anchor="ctr"/>
          <a:lstStyle/>
          <a:p>
            <a:pPr lvl="0" algn="l">
              <a:lnSpc>
                <a:spcPct val="99600"/>
              </a:lnSpc>
            </a:pPr>
            <a:r>
              <a:rPr lang="ko-KR" sz="7000" b="0" i="0" u="none" strike="noStrike" dirty="0">
                <a:solidFill>
                  <a:srgbClr val="4C680F"/>
                </a:solidFill>
                <a:ea typeface="Pretendard Black"/>
              </a:rPr>
              <a:t>기대효과</a:t>
            </a:r>
          </a:p>
        </p:txBody>
      </p:sp>
      <p:sp>
        <p:nvSpPr>
          <p:cNvPr id="14" name="TextBox 14"/>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사회적</a:t>
            </a:r>
            <a:endParaRPr lang="en-US" sz="3000" b="0" i="0" u="none" strike="noStrike" dirty="0">
              <a:solidFill>
                <a:srgbClr val="4C680F"/>
              </a:solidFill>
              <a:latin typeface="Pretendard ExtraBold"/>
            </a:endParaRPr>
          </a:p>
        </p:txBody>
      </p:sp>
      <p:sp>
        <p:nvSpPr>
          <p:cNvPr id="15" name="TextBox 15"/>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dirty="0">
                <a:solidFill>
                  <a:srgbClr val="4C680F"/>
                </a:solidFill>
                <a:ea typeface="Pretendard ExtraBold"/>
              </a:rPr>
              <a:t>경제적</a:t>
            </a:r>
            <a:endParaRPr lang="en-US" sz="3000" b="0" i="0" u="none" strike="noStrike" dirty="0">
              <a:solidFill>
                <a:srgbClr val="4C680F"/>
              </a:solidFill>
              <a:latin typeface="Pretendard ExtraBold"/>
            </a:endParaRPr>
          </a:p>
        </p:txBody>
      </p:sp>
      <p:sp>
        <p:nvSpPr>
          <p:cNvPr id="16" name="TextBox 16"/>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기술적</a:t>
            </a:r>
            <a:endParaRPr lang="en-US" sz="3000" b="0" i="0" u="none" strike="noStrike" dirty="0">
              <a:solidFill>
                <a:srgbClr val="4C680F"/>
              </a:solidFill>
              <a:latin typeface="Pretendard ExtraBold"/>
            </a:endParaRPr>
          </a:p>
        </p:txBody>
      </p:sp>
      <p:sp>
        <p:nvSpPr>
          <p:cNvPr id="17" name="TextBox 17"/>
          <p:cNvSpPr txBox="1"/>
          <p:nvPr/>
        </p:nvSpPr>
        <p:spPr>
          <a:xfrm>
            <a:off x="4479925" y="619760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현장 커뮤니케이션 원활화 </a:t>
            </a:r>
            <a:endParaRPr lang="en-US" altLang="ko-KR" sz="250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작업자 만족도 및 조직 신뢰 강화</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18" name="TextBox 18"/>
          <p:cNvSpPr txBox="1"/>
          <p:nvPr/>
        </p:nvSpPr>
        <p:spPr>
          <a:xfrm>
            <a:off x="5168900" y="5054600"/>
            <a:ext cx="3479800" cy="1066800"/>
          </a:xfrm>
          <a:prstGeom prst="rect">
            <a:avLst/>
          </a:prstGeom>
        </p:spPr>
        <p:txBody>
          <a:bodyPr lIns="0" tIns="0" rIns="0" bIns="0" rtlCol="0" anchor="ctr"/>
          <a:lstStyle/>
          <a:p>
            <a:pPr lvl="0" algn="ctr">
              <a:lnSpc>
                <a:spcPct val="116199"/>
              </a:lnSpc>
            </a:pPr>
            <a:r>
              <a:rPr lang="ko-KR" altLang="en-US" sz="3000">
                <a:solidFill>
                  <a:srgbClr val="4C680F"/>
                </a:solidFill>
                <a:ea typeface="Pretendard ExtraBold"/>
              </a:rPr>
              <a:t>외국인 근로자 언어 장벽 해소</a:t>
            </a:r>
            <a:endParaRPr lang="ko-KR" sz="3000" b="0" i="0" u="none" strike="noStrike" dirty="0">
              <a:solidFill>
                <a:srgbClr val="4C680F"/>
              </a:solidFill>
              <a:ea typeface="Pretendard ExtraBold"/>
            </a:endParaRPr>
          </a:p>
        </p:txBody>
      </p:sp>
      <p:sp>
        <p:nvSpPr>
          <p:cNvPr id="19" name="TextBox 19"/>
          <p:cNvSpPr txBox="1"/>
          <p:nvPr/>
        </p:nvSpPr>
        <p:spPr>
          <a:xfrm>
            <a:off x="9528175" y="6319587"/>
            <a:ext cx="3746500" cy="2209800"/>
          </a:xfrm>
          <a:prstGeom prst="rect">
            <a:avLst/>
          </a:prstGeom>
        </p:spPr>
        <p:txBody>
          <a:bodyPr lIns="0" tIns="0" rIns="0" bIns="0" rtlCol="0" anchor="ctr"/>
          <a:lstStyle/>
          <a:p>
            <a:pPr marL="34290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 과실 선별 효율화로 품질 균일화</a:t>
            </a:r>
            <a:r>
              <a:rPr lang="en-US" altLang="ko-KR" sz="2500">
                <a:solidFill>
                  <a:srgbClr val="4C680F"/>
                </a:solidFill>
                <a:latin typeface="Pretendard Regular" panose="020B0600000101010101" charset="-127"/>
                <a:ea typeface="Pretendard Regular" panose="020B0600000101010101" charset="-127"/>
              </a:rPr>
              <a:t>·</a:t>
            </a:r>
            <a:r>
              <a:rPr lang="ko-KR" altLang="en-US" sz="2500">
                <a:solidFill>
                  <a:srgbClr val="4C680F"/>
                </a:solidFill>
                <a:latin typeface="Pretendard Regular" panose="020B0600000101010101" charset="-127"/>
                <a:ea typeface="Pretendard Regular" panose="020B0600000101010101" charset="-127"/>
              </a:rPr>
              <a:t>폐기율 감소</a:t>
            </a:r>
            <a:endParaRPr lang="en-US" altLang="ko-KR" sz="2500">
              <a:solidFill>
                <a:srgbClr val="4C680F"/>
              </a:solidFill>
              <a:latin typeface="Pretendard Regular" panose="020B0600000101010101" charset="-127"/>
              <a:ea typeface="Pretendard Regular" panose="020B0600000101010101" charset="-127"/>
            </a:endParaRPr>
          </a:p>
          <a:p>
            <a:pPr marL="34290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작업 시간 단축으로   인건비 감소</a:t>
            </a:r>
            <a:endParaRPr lang="en-US" altLang="ko-KR" sz="2500">
              <a:solidFill>
                <a:srgbClr val="4C680F"/>
              </a:solidFill>
              <a:latin typeface="Pretendard Regular" panose="020B0600000101010101" charset="-127"/>
              <a:ea typeface="Pretendard Regular" panose="020B0600000101010101" charset="-127"/>
            </a:endParaRPr>
          </a:p>
        </p:txBody>
      </p:sp>
      <p:sp>
        <p:nvSpPr>
          <p:cNvPr id="20" name="TextBox 20"/>
          <p:cNvSpPr txBox="1"/>
          <p:nvPr/>
        </p:nvSpPr>
        <p:spPr>
          <a:xfrm>
            <a:off x="9702800" y="5130800"/>
            <a:ext cx="34798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품질 균일화 및 </a:t>
            </a:r>
            <a:endParaRPr lang="en-US" altLang="ko-KR" sz="3000" b="0" i="0" u="none" strike="noStrike">
              <a:solidFill>
                <a:srgbClr val="4C680F"/>
              </a:solidFill>
              <a:ea typeface="Pretendard ExtraBold"/>
            </a:endParaRPr>
          </a:p>
          <a:p>
            <a:pPr lvl="0" algn="ctr">
              <a:lnSpc>
                <a:spcPct val="116199"/>
              </a:lnSpc>
            </a:pPr>
            <a:r>
              <a:rPr lang="ko-KR" altLang="en-US" sz="3000">
                <a:solidFill>
                  <a:srgbClr val="4C680F"/>
                </a:solidFill>
                <a:ea typeface="Pretendard ExtraBold"/>
              </a:rPr>
              <a:t>비용 절감</a:t>
            </a:r>
            <a:r>
              <a:rPr lang="ko-KR" altLang="en-US" sz="3000" b="0" i="0" u="none" strike="noStrike">
                <a:solidFill>
                  <a:srgbClr val="4C680F"/>
                </a:solidFill>
                <a:ea typeface="Pretendard ExtraBold"/>
              </a:rPr>
              <a:t> </a:t>
            </a:r>
            <a:endParaRPr lang="en-US" altLang="ko-KR" sz="3000" b="0" i="0" u="none" strike="noStrike" dirty="0">
              <a:solidFill>
                <a:srgbClr val="4C680F"/>
              </a:solidFill>
              <a:ea typeface="Pretendard ExtraBold"/>
            </a:endParaRPr>
          </a:p>
        </p:txBody>
      </p:sp>
      <p:sp>
        <p:nvSpPr>
          <p:cNvPr id="21" name="TextBox 21"/>
          <p:cNvSpPr txBox="1"/>
          <p:nvPr/>
        </p:nvSpPr>
        <p:spPr>
          <a:xfrm>
            <a:off x="13666203" y="630154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b="0" i="0" u="none" strike="noStrike">
                <a:solidFill>
                  <a:srgbClr val="4C680F"/>
                </a:solidFill>
                <a:latin typeface="Pretendard Regular" panose="020B0600000101010101" charset="-127"/>
                <a:ea typeface="Pretendard Regular" panose="020B0600000101010101" charset="-127"/>
              </a:rPr>
              <a:t>딥러닝 기반 성숙도 분류      정확도 개선</a:t>
            </a:r>
            <a:endParaRPr lang="en-US" altLang="ko-KR" sz="2500" b="0" i="0" u="none" strike="noStrike">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b="0" i="0" u="none" strike="noStrike">
                <a:solidFill>
                  <a:srgbClr val="4C680F"/>
                </a:solidFill>
                <a:latin typeface="Pretendard Regular" panose="020B0600000101010101" charset="-127"/>
                <a:ea typeface="Pretendard Regular" panose="020B0600000101010101" charset="-127"/>
              </a:rPr>
              <a:t>다국어 음성지원 </a:t>
            </a:r>
            <a:r>
              <a:rPr lang="en-US" altLang="ko-KR" sz="2500" b="0" i="0" u="none" strike="noStrike">
                <a:solidFill>
                  <a:srgbClr val="4C680F"/>
                </a:solidFill>
                <a:latin typeface="Pretendard Regular" panose="020B0600000101010101" charset="-127"/>
                <a:ea typeface="Pretendard Regular" panose="020B0600000101010101" charset="-127"/>
              </a:rPr>
              <a:t>AI </a:t>
            </a:r>
            <a:r>
              <a:rPr lang="ko-KR" altLang="en-US" sz="2500" b="0" i="0" u="none" strike="noStrike">
                <a:solidFill>
                  <a:srgbClr val="4C680F"/>
                </a:solidFill>
                <a:latin typeface="Pretendard Regular" panose="020B0600000101010101" charset="-127"/>
                <a:ea typeface="Pretendard Regular" panose="020B0600000101010101" charset="-127"/>
              </a:rPr>
              <a:t>기술로 </a:t>
            </a:r>
            <a:r>
              <a:rPr lang="en-US" altLang="ko-KR" sz="2500">
                <a:solidFill>
                  <a:srgbClr val="4C680F"/>
                </a:solidFill>
                <a:latin typeface="Pretendard Regular" panose="020B0600000101010101" charset="-127"/>
                <a:ea typeface="Pretendard Regular" panose="020B0600000101010101" charset="-127"/>
              </a:rPr>
              <a:t>  </a:t>
            </a:r>
            <a:r>
              <a:rPr lang="ko-KR" altLang="en-US" sz="2500" b="0" i="0" u="none" strike="noStrike">
                <a:solidFill>
                  <a:srgbClr val="4C680F"/>
                </a:solidFill>
                <a:latin typeface="Pretendard Regular" panose="020B0600000101010101" charset="-127"/>
                <a:ea typeface="Pretendard Regular" panose="020B0600000101010101" charset="-127"/>
              </a:rPr>
              <a:t>범용성 강화</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22" name="TextBox 22"/>
          <p:cNvSpPr txBox="1"/>
          <p:nvPr/>
        </p:nvSpPr>
        <p:spPr>
          <a:xfrm>
            <a:off x="14185900" y="5130800"/>
            <a:ext cx="3479800" cy="1066800"/>
          </a:xfrm>
          <a:prstGeom prst="rect">
            <a:avLst/>
          </a:prstGeom>
        </p:spPr>
        <p:txBody>
          <a:bodyPr lIns="0" tIns="0" rIns="0" bIns="0" rtlCol="0" anchor="ctr"/>
          <a:lstStyle/>
          <a:p>
            <a:pPr lvl="0" algn="ctr">
              <a:lnSpc>
                <a:spcPct val="116199"/>
              </a:lnSpc>
            </a:pPr>
            <a:r>
              <a:rPr lang="en-US" altLang="ko-KR" sz="3000" b="1">
                <a:solidFill>
                  <a:srgbClr val="4C680F"/>
                </a:solidFill>
                <a:ea typeface="Pretendard ExtraBold"/>
              </a:rPr>
              <a:t>AI </a:t>
            </a:r>
            <a:r>
              <a:rPr lang="ko-KR" altLang="en-US" sz="3000" b="1">
                <a:solidFill>
                  <a:srgbClr val="4C680F"/>
                </a:solidFill>
                <a:ea typeface="Pretendard ExtraBold"/>
              </a:rPr>
              <a:t>분류 정확도 향상</a:t>
            </a:r>
            <a:r>
              <a:rPr lang="en-US" altLang="ko-KR" sz="3000" b="1">
                <a:solidFill>
                  <a:srgbClr val="4C680F"/>
                </a:solidFill>
                <a:ea typeface="Pretendard ExtraBold"/>
              </a:rPr>
              <a:t>·</a:t>
            </a:r>
            <a:r>
              <a:rPr lang="ko-KR" altLang="en-US" sz="3000" b="1">
                <a:solidFill>
                  <a:srgbClr val="4C680F"/>
                </a:solidFill>
                <a:ea typeface="Pretendard ExtraBold"/>
              </a:rPr>
              <a:t> 범용성 강화</a:t>
            </a:r>
            <a:endParaRPr lang="ko-KR" sz="3000" b="0" i="0" u="none" strike="noStrike" dirty="0">
              <a:solidFill>
                <a:srgbClr val="4C680F"/>
              </a:solidFill>
              <a:ea typeface="Pretendard ExtraBold"/>
            </a:endParaRPr>
          </a:p>
        </p:txBody>
      </p:sp>
      <p:pic>
        <p:nvPicPr>
          <p:cNvPr id="29" name="그림 28" descr="만화 영화, 스크린샷, 클립아트, 디자인이(가) 표시된 사진&#10;&#10;AI가 생성한 콘텐츠는 부정확할 수 있습니다.">
            <a:extLst>
              <a:ext uri="{FF2B5EF4-FFF2-40B4-BE49-F238E27FC236}">
                <a16:creationId xmlns:a16="http://schemas.microsoft.com/office/drawing/2014/main" id="{85A2B435-06E3-6C36-65E6-9094D56397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0200" y="2602820"/>
            <a:ext cx="1879600" cy="1879600"/>
          </a:xfrm>
          <a:prstGeom prst="rect">
            <a:avLst/>
          </a:prstGeom>
        </p:spPr>
      </p:pic>
      <p:pic>
        <p:nvPicPr>
          <p:cNvPr id="31" name="그림 30" descr="클립아트, 만화 영화, 그래픽, 그래픽 디자인이(가) 표시된 사진&#10;&#10;AI가 생성한 콘텐츠는 부정확할 수 있습니다.">
            <a:extLst>
              <a:ext uri="{FF2B5EF4-FFF2-40B4-BE49-F238E27FC236}">
                <a16:creationId xmlns:a16="http://schemas.microsoft.com/office/drawing/2014/main" id="{1D3D9F28-8F14-87F9-8939-EA98DE8C27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74900" y="2648560"/>
            <a:ext cx="1942795" cy="1942795"/>
          </a:xfrm>
          <a:prstGeom prst="rect">
            <a:avLst/>
          </a:prstGeom>
        </p:spPr>
      </p:pic>
      <p:pic>
        <p:nvPicPr>
          <p:cNvPr id="33" name="그림 32" descr="스크린샷, 그래픽, 원, 사각형이(가) 표시된 사진&#10;&#10;AI가 생성한 콘텐츠는 부정확할 수 있습니다.">
            <a:extLst>
              <a:ext uri="{FF2B5EF4-FFF2-40B4-BE49-F238E27FC236}">
                <a16:creationId xmlns:a16="http://schemas.microsoft.com/office/drawing/2014/main" id="{C22FE36F-A7D1-383C-4678-E176C3F2F0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5159" y="2602820"/>
            <a:ext cx="1892641" cy="18741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1601C0F-DB9B-B173-3EAA-8F7C9EA142A5}"/>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52EAB807-3051-69B7-F849-906ABB1A0D5C}"/>
              </a:ext>
            </a:extLst>
          </p:cNvPr>
          <p:cNvPicPr>
            <a:picLocks noChangeAspect="1"/>
          </p:cNvPicPr>
          <p:nvPr/>
        </p:nvPicPr>
        <p:blipFill>
          <a:blip r:embed="rId2"/>
          <a:stretch>
            <a:fillRect/>
          </a:stretch>
        </p:blipFill>
        <p:spPr>
          <a:xfrm>
            <a:off x="-12700" y="7581900"/>
            <a:ext cx="18300700" cy="2791747"/>
          </a:xfrm>
          <a:prstGeom prst="rect">
            <a:avLst/>
          </a:prstGeom>
        </p:spPr>
      </p:pic>
      <p:pic>
        <p:nvPicPr>
          <p:cNvPr id="4" name="Picture 4">
            <a:extLst>
              <a:ext uri="{FF2B5EF4-FFF2-40B4-BE49-F238E27FC236}">
                <a16:creationId xmlns:a16="http://schemas.microsoft.com/office/drawing/2014/main" id="{D5E9465C-BF88-A3B4-32BC-31C47A9DA551}"/>
              </a:ext>
            </a:extLst>
          </p:cNvPr>
          <p:cNvPicPr>
            <a:picLocks noChangeAspect="1"/>
          </p:cNvPicPr>
          <p:nvPr/>
        </p:nvPicPr>
        <p:blipFill>
          <a:blip r:embed="rId3"/>
          <a:stretch>
            <a:fillRect/>
          </a:stretch>
        </p:blipFill>
        <p:spPr>
          <a:xfrm rot="5400000">
            <a:off x="14719300" y="9766300"/>
            <a:ext cx="330200" cy="12700"/>
          </a:xfrm>
          <a:prstGeom prst="rect">
            <a:avLst/>
          </a:prstGeom>
        </p:spPr>
      </p:pic>
      <p:sp>
        <p:nvSpPr>
          <p:cNvPr id="6" name="TextBox 6">
            <a:extLst>
              <a:ext uri="{FF2B5EF4-FFF2-40B4-BE49-F238E27FC236}">
                <a16:creationId xmlns:a16="http://schemas.microsoft.com/office/drawing/2014/main" id="{BF8C97B2-4001-D702-4CC3-BDDBFD4F2005}"/>
              </a:ext>
            </a:extLst>
          </p:cNvPr>
          <p:cNvSpPr txBox="1"/>
          <p:nvPr/>
        </p:nvSpPr>
        <p:spPr>
          <a:xfrm>
            <a:off x="6286500" y="3495675"/>
            <a:ext cx="5715000" cy="2324100"/>
          </a:xfrm>
          <a:prstGeom prst="rect">
            <a:avLst/>
          </a:prstGeom>
        </p:spPr>
        <p:txBody>
          <a:bodyPr lIns="0" tIns="0" rIns="0" bIns="0" rtlCol="0" anchor="ctr"/>
          <a:lstStyle/>
          <a:p>
            <a:pPr lvl="0" algn="l">
              <a:lnSpc>
                <a:spcPct val="99600"/>
              </a:lnSpc>
            </a:pPr>
            <a:r>
              <a:rPr lang="en-US" alt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Q &amp; A</a:t>
            </a:r>
            <a:endParaRPr 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a:extLst>
              <a:ext uri="{FF2B5EF4-FFF2-40B4-BE49-F238E27FC236}">
                <a16:creationId xmlns:a16="http://schemas.microsoft.com/office/drawing/2014/main" id="{521586C7-1898-CFA2-03A9-0404B3A35BCD}"/>
              </a:ext>
            </a:extLst>
          </p:cNvPr>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a:solidFill>
                  <a:srgbClr val="4C680F"/>
                </a:solidFill>
                <a:latin typeface="Pretendard Regular" panose="020B0600000101010101" charset="-127"/>
                <a:ea typeface="Pretendard Regular" panose="020B0600000101010101" charset="-127"/>
              </a:rPr>
              <a:t>2025 </a:t>
            </a:r>
            <a:r>
              <a:rPr lang="ko-KR" altLang="en-US" sz="3000" b="0" i="0" u="none" strike="noStrike">
                <a:solidFill>
                  <a:srgbClr val="4C680F"/>
                </a:solidFill>
                <a:latin typeface="Pretendard Regular" panose="020B0600000101010101" charset="-127"/>
                <a:ea typeface="Pretendard Regular" panose="020B0600000101010101" charset="-127"/>
              </a:rPr>
              <a:t>소중한 </a:t>
            </a:r>
            <a:r>
              <a:rPr lang="en-US" altLang="ko-KR" sz="3000">
                <a:solidFill>
                  <a:srgbClr val="4C680F"/>
                </a:solidFill>
                <a:latin typeface="Pretendard Regular" panose="020B0600000101010101" charset="-127"/>
                <a:ea typeface="Pretendard Regular" panose="020B0600000101010101" charset="-127"/>
              </a:rPr>
              <a:t>SW/AI </a:t>
            </a:r>
            <a:r>
              <a:rPr lang="ko-KR" altLang="en-US" sz="3000">
                <a:solidFill>
                  <a:srgbClr val="4C680F"/>
                </a:solidFill>
                <a:latin typeface="Pretendard Regular" panose="020B0600000101010101" charset="-127"/>
                <a:ea typeface="Pretendard Regular" panose="020B0600000101010101" charset="-127"/>
              </a:rPr>
              <a:t>경진대회 </a:t>
            </a:r>
            <a:endParaRPr lang="ko-KR" alt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a:extLst>
              <a:ext uri="{FF2B5EF4-FFF2-40B4-BE49-F238E27FC236}">
                <a16:creationId xmlns:a16="http://schemas.microsoft.com/office/drawing/2014/main" id="{4B65058F-C665-EB11-4ACF-B798CBCD7003}"/>
              </a:ext>
            </a:extLst>
          </p:cNvPr>
          <p:cNvSpPr txBox="1"/>
          <p:nvPr/>
        </p:nvSpPr>
        <p:spPr>
          <a:xfrm>
            <a:off x="12344400" y="9499600"/>
            <a:ext cx="2362200" cy="584200"/>
          </a:xfrm>
          <a:prstGeom prst="rect">
            <a:avLst/>
          </a:prstGeom>
        </p:spPr>
        <p:txBody>
          <a:bodyPr lIns="0" tIns="0" rIns="0" bIns="0" rtlCol="0" anchor="ctr"/>
          <a:lstStyle/>
          <a:p>
            <a:pPr lvl="0" algn="l">
              <a:lnSpc>
                <a:spcPct val="99600"/>
              </a:lnSpc>
            </a:pPr>
            <a:r>
              <a:rPr lang="en-US" sz="3000" b="0" i="0" u="none" strike="noStrike">
                <a:solidFill>
                  <a:srgbClr val="4C680F"/>
                </a:solidFill>
                <a:latin typeface="Pretendard ExtraLight" panose="020B0600000101010101" charset="-127"/>
                <a:ea typeface="Pretendard ExtraLight" panose="020B0600000101010101" charset="-127"/>
              </a:rPr>
              <a:t>2025.05.28</a:t>
            </a:r>
            <a:endParaRPr lang="en-US" sz="3000" b="0" i="0" u="none" strike="noStrike" dirty="0">
              <a:solidFill>
                <a:srgbClr val="4C680F"/>
              </a:solidFill>
              <a:latin typeface="Pretendard ExtraLight" panose="020B0600000101010101" charset="-127"/>
              <a:ea typeface="Pretendard ExtraLight" panose="020B0600000101010101" charset="-127"/>
            </a:endParaRPr>
          </a:p>
        </p:txBody>
      </p:sp>
      <p:sp>
        <p:nvSpPr>
          <p:cNvPr id="10" name="TextBox 10">
            <a:extLst>
              <a:ext uri="{FF2B5EF4-FFF2-40B4-BE49-F238E27FC236}">
                <a16:creationId xmlns:a16="http://schemas.microsoft.com/office/drawing/2014/main" id="{45D975A5-F3E0-ADB0-37D1-94C27D1CD420}"/>
              </a:ext>
            </a:extLst>
          </p:cNvPr>
          <p:cNvSpPr txBox="1"/>
          <p:nvPr/>
        </p:nvSpPr>
        <p:spPr>
          <a:xfrm>
            <a:off x="15392400" y="94869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Tree>
    <p:extLst>
      <p:ext uri="{BB962C8B-B14F-4D97-AF65-F5344CB8AC3E}">
        <p14:creationId xmlns:p14="http://schemas.microsoft.com/office/powerpoint/2010/main" val="222804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sp>
        <p:nvSpPr>
          <p:cNvPr id="4" name="TextBox 4"/>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배경</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5" name="TextBox 5"/>
          <p:cNvSpPr txBox="1"/>
          <p:nvPr/>
        </p:nvSpPr>
        <p:spPr>
          <a:xfrm>
            <a:off x="555882" y="8627838"/>
            <a:ext cx="366395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농촌 외국인 근로자의 증가</a:t>
            </a:r>
            <a:r>
              <a:rPr lang="ko-KR" altLang="en-US" sz="25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스마트팜</a:t>
            </a: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시장 규모의 성장</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6" name="Group 6"/>
          <p:cNvGrpSpPr/>
          <p:nvPr/>
        </p:nvGrpSpPr>
        <p:grpSpPr>
          <a:xfrm>
            <a:off x="2147483647" y="2147483647"/>
            <a:ext cx="2147483647" cy="2147483647"/>
            <a:chOff x="0" y="0"/>
            <a:chExt cx="0" cy="0"/>
          </a:xfrm>
        </p:grpSpPr>
      </p:grpSp>
      <p:grpSp>
        <p:nvGrpSpPr>
          <p:cNvPr id="10" name="Group 10"/>
          <p:cNvGrpSpPr/>
          <p:nvPr/>
        </p:nvGrpSpPr>
        <p:grpSpPr>
          <a:xfrm>
            <a:off x="2147483647" y="2147483647"/>
            <a:ext cx="2147483647" cy="2147483647"/>
            <a:chOff x="0" y="0"/>
            <a:chExt cx="0" cy="0"/>
          </a:xfrm>
        </p:grpSpPr>
      </p:grpSp>
      <p:grpSp>
        <p:nvGrpSpPr>
          <p:cNvPr id="14" name="Group 14"/>
          <p:cNvGrpSpPr/>
          <p:nvPr/>
        </p:nvGrpSpPr>
        <p:grpSpPr>
          <a:xfrm>
            <a:off x="2147483647" y="2147483647"/>
            <a:ext cx="2147483647" cy="2147483647"/>
            <a:chOff x="0" y="0"/>
            <a:chExt cx="0" cy="0"/>
          </a:xfrm>
        </p:grpSpPr>
      </p:grpSp>
      <p:grpSp>
        <p:nvGrpSpPr>
          <p:cNvPr id="18" name="Group 18"/>
          <p:cNvGrpSpPr/>
          <p:nvPr/>
        </p:nvGrpSpPr>
        <p:grpSpPr>
          <a:xfrm>
            <a:off x="2147483647" y="2147483647"/>
            <a:ext cx="2147483647" cy="2147483647"/>
            <a:chOff x="0" y="0"/>
            <a:chExt cx="0" cy="0"/>
          </a:xfrm>
        </p:grpSpPr>
      </p:grpSp>
      <p:sp>
        <p:nvSpPr>
          <p:cNvPr id="30" name="TextBox 4">
            <a:extLst>
              <a:ext uri="{FF2B5EF4-FFF2-40B4-BE49-F238E27FC236}">
                <a16:creationId xmlns:a16="http://schemas.microsoft.com/office/drawing/2014/main" id="{76BAE0D8-8AF7-E561-427C-D1B4AB290F9C}"/>
              </a:ext>
            </a:extLst>
          </p:cNvPr>
          <p:cNvSpPr txBox="1"/>
          <p:nvPr/>
        </p:nvSpPr>
        <p:spPr>
          <a:xfrm>
            <a:off x="13014425" y="934786"/>
            <a:ext cx="5067300" cy="685800"/>
          </a:xfrm>
          <a:prstGeom prst="rect">
            <a:avLst/>
          </a:prstGeom>
        </p:spPr>
        <p:txBody>
          <a:bodyPr lIns="0" tIns="0" rIns="0" bIns="0" rtlCol="0" anchor="ctr"/>
          <a:lstStyle/>
          <a:p>
            <a:pPr lvl="0" algn="l">
              <a:lnSpc>
                <a:spcPct val="99600"/>
              </a:lnSpc>
            </a:pPr>
            <a:r>
              <a:rPr lang="ko-KR" altLang="en-US" sz="36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농촌의 외국인 근로자 증가</a:t>
            </a:r>
            <a:r>
              <a:rPr lang="ko-KR" altLang="en-US" sz="36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endParaRPr lang="ko-KR" sz="36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3082" name="Picture 10" descr="스마트팜 기술 격차, 가격경쟁력‧국가별 특화 전략으로 '극복' - 정보통신신문">
            <a:extLst>
              <a:ext uri="{FF2B5EF4-FFF2-40B4-BE49-F238E27FC236}">
                <a16:creationId xmlns:a16="http://schemas.microsoft.com/office/drawing/2014/main" id="{828A726D-D8C4-262C-FAB1-3FFDBA800B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60" t="26227" r="12324" b="14316"/>
          <a:stretch/>
        </p:blipFill>
        <p:spPr bwMode="auto">
          <a:xfrm>
            <a:off x="10191135" y="6326004"/>
            <a:ext cx="7890590" cy="326864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4">
            <a:extLst>
              <a:ext uri="{FF2B5EF4-FFF2-40B4-BE49-F238E27FC236}">
                <a16:creationId xmlns:a16="http://schemas.microsoft.com/office/drawing/2014/main" id="{879364B4-F876-12F0-DAD4-DA71514A2C4C}"/>
              </a:ext>
            </a:extLst>
          </p:cNvPr>
          <p:cNvSpPr txBox="1"/>
          <p:nvPr/>
        </p:nvSpPr>
        <p:spPr>
          <a:xfrm>
            <a:off x="5041901" y="6814430"/>
            <a:ext cx="5067300" cy="685800"/>
          </a:xfrm>
          <a:prstGeom prst="rect">
            <a:avLst/>
          </a:prstGeom>
        </p:spPr>
        <p:txBody>
          <a:bodyPr lIns="0" tIns="0" rIns="0" bIns="0" rtlCol="0" anchor="ctr"/>
          <a:lstStyle/>
          <a:p>
            <a:pPr lvl="0" algn="l">
              <a:lnSpc>
                <a:spcPct val="99600"/>
              </a:lnSpc>
            </a:pPr>
            <a:r>
              <a:rPr lang="ko-KR" altLang="en-US" sz="3600" b="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글로벌 스마트팜 시장 규모</a:t>
            </a:r>
            <a:endParaRPr lang="ko-KR" sz="36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37" name="TextBox 36">
            <a:extLst>
              <a:ext uri="{FF2B5EF4-FFF2-40B4-BE49-F238E27FC236}">
                <a16:creationId xmlns:a16="http://schemas.microsoft.com/office/drawing/2014/main" id="{EE472CEE-373C-E754-6D39-FF6422DF6CC1}"/>
              </a:ext>
            </a:extLst>
          </p:cNvPr>
          <p:cNvSpPr txBox="1"/>
          <p:nvPr/>
        </p:nvSpPr>
        <p:spPr>
          <a:xfrm>
            <a:off x="12865060" y="1995105"/>
            <a:ext cx="5203107" cy="1384995"/>
          </a:xfrm>
          <a:prstGeom prst="rect">
            <a:avLst/>
          </a:prstGeom>
          <a:noFill/>
        </p:spPr>
        <p:txBody>
          <a:bodyPr wrap="square">
            <a:spAutoFit/>
          </a:bodyPr>
          <a:lstStyle/>
          <a:p>
            <a:r>
              <a:rPr lang="ko-KR" altLang="en-US" sz="2800">
                <a:solidFill>
                  <a:srgbClr val="4C680F"/>
                </a:solidFill>
                <a:latin typeface="Pretendard Regular" panose="020B0600000101010101" charset="-127"/>
                <a:ea typeface="Pretendard Regular" panose="020B0600000101010101" charset="-127"/>
              </a:rPr>
              <a:t>▶ </a:t>
            </a:r>
            <a:r>
              <a:rPr lang="en-US" altLang="ko-KR" sz="2800">
                <a:solidFill>
                  <a:srgbClr val="4C680F"/>
                </a:solidFill>
                <a:latin typeface="Pretendard Regular" panose="020B0600000101010101" charset="-127"/>
                <a:ea typeface="Pretendard Regular" panose="020B0600000101010101" charset="-127"/>
              </a:rPr>
              <a:t>2021</a:t>
            </a:r>
            <a:r>
              <a:rPr lang="ko-KR" altLang="en-US" sz="2800">
                <a:solidFill>
                  <a:srgbClr val="4C680F"/>
                </a:solidFill>
                <a:latin typeface="Pretendard Regular" panose="020B0600000101010101" charset="-127"/>
                <a:ea typeface="Pretendard Regular" panose="020B0600000101010101" charset="-127"/>
              </a:rPr>
              <a:t>년 이후 지속적으로 증가</a:t>
            </a:r>
            <a:endParaRPr lang="en-US" altLang="ko-KR" sz="2800">
              <a:solidFill>
                <a:srgbClr val="4C680F"/>
              </a:solidFill>
              <a:latin typeface="Pretendard Regular" panose="020B0600000101010101" charset="-127"/>
              <a:ea typeface="Pretendard Regular" panose="020B0600000101010101" charset="-127"/>
            </a:endParaRPr>
          </a:p>
          <a:p>
            <a:r>
              <a:rPr lang="en-US" altLang="ko-KR" sz="2800">
                <a:solidFill>
                  <a:srgbClr val="4C680F"/>
                </a:solidFill>
                <a:latin typeface="Pretendard Regular" panose="020B0600000101010101" charset="-127"/>
                <a:ea typeface="Pretendard Regular" panose="020B0600000101010101" charset="-127"/>
              </a:rPr>
              <a:t>    2024</a:t>
            </a:r>
            <a:r>
              <a:rPr lang="ko-KR" altLang="en-US" sz="2800">
                <a:solidFill>
                  <a:srgbClr val="4C680F"/>
                </a:solidFill>
                <a:latin typeface="Pretendard Regular" panose="020B0600000101010101" charset="-127"/>
                <a:ea typeface="Pretendard Regular" panose="020B0600000101010101" charset="-127"/>
              </a:rPr>
              <a:t>년 </a:t>
            </a:r>
            <a:r>
              <a:rPr lang="en-US" altLang="ko-KR" sz="2800">
                <a:solidFill>
                  <a:srgbClr val="4C680F"/>
                </a:solidFill>
                <a:latin typeface="Pretendard Regular" panose="020B0600000101010101" charset="-127"/>
                <a:ea typeface="Pretendard Regular" panose="020B0600000101010101" charset="-127"/>
              </a:rPr>
              <a:t>4</a:t>
            </a:r>
            <a:r>
              <a:rPr lang="ko-KR" altLang="en-US" sz="2800">
                <a:solidFill>
                  <a:srgbClr val="4C680F"/>
                </a:solidFill>
                <a:latin typeface="Pretendard Regular" panose="020B0600000101010101" charset="-127"/>
                <a:ea typeface="Pretendard Regular" panose="020B0600000101010101" charset="-127"/>
              </a:rPr>
              <a:t>분기 기준 </a:t>
            </a:r>
            <a:r>
              <a:rPr lang="en-US" altLang="ko-KR" sz="2800">
                <a:solidFill>
                  <a:srgbClr val="4C680F"/>
                </a:solidFill>
                <a:latin typeface="Pretendard Regular" panose="020B0600000101010101" charset="-127"/>
                <a:ea typeface="Pretendard Regular" panose="020B0600000101010101" charset="-127"/>
              </a:rPr>
              <a:t>3</a:t>
            </a:r>
            <a:r>
              <a:rPr lang="ko-KR" altLang="en-US" sz="2800">
                <a:solidFill>
                  <a:srgbClr val="4C680F"/>
                </a:solidFill>
                <a:latin typeface="Pretendard Regular" panose="020B0600000101010101" charset="-127"/>
                <a:ea typeface="Pretendard Regular" panose="020B0600000101010101" charset="-127"/>
              </a:rPr>
              <a:t>만명 돌파</a:t>
            </a:r>
            <a:endParaRPr lang="en-US" altLang="ko-KR" sz="2800">
              <a:solidFill>
                <a:srgbClr val="4C680F"/>
              </a:solidFill>
              <a:latin typeface="Pretendard Regular" panose="020B0600000101010101" charset="-127"/>
              <a:ea typeface="Pretendard Regular" panose="020B0600000101010101" charset="-127"/>
            </a:endParaRPr>
          </a:p>
          <a:p>
            <a:r>
              <a:rPr lang="en-US" altLang="ko-KR" sz="2800">
                <a:solidFill>
                  <a:srgbClr val="4C680F"/>
                </a:solidFill>
                <a:latin typeface="Pretendard Regular" panose="020B0600000101010101" charset="-127"/>
                <a:ea typeface="Pretendard Regular" panose="020B0600000101010101" charset="-127"/>
              </a:rPr>
              <a:t>     </a:t>
            </a:r>
          </a:p>
        </p:txBody>
      </p:sp>
      <p:sp>
        <p:nvSpPr>
          <p:cNvPr id="42" name="TextBox 41">
            <a:extLst>
              <a:ext uri="{FF2B5EF4-FFF2-40B4-BE49-F238E27FC236}">
                <a16:creationId xmlns:a16="http://schemas.microsoft.com/office/drawing/2014/main" id="{0DF5A637-0D41-A692-8E3B-5892E2D098EC}"/>
              </a:ext>
            </a:extLst>
          </p:cNvPr>
          <p:cNvSpPr txBox="1"/>
          <p:nvPr/>
        </p:nvSpPr>
        <p:spPr>
          <a:xfrm>
            <a:off x="4114698" y="8118206"/>
            <a:ext cx="5638800" cy="954107"/>
          </a:xfrm>
          <a:prstGeom prst="rect">
            <a:avLst/>
          </a:prstGeom>
          <a:noFill/>
        </p:spPr>
        <p:txBody>
          <a:bodyPr wrap="square">
            <a:spAutoFit/>
          </a:bodyPr>
          <a:lstStyle/>
          <a:p>
            <a:pPr algn="r"/>
            <a:r>
              <a:rPr lang="ko-KR" altLang="en-US" sz="28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지속적인 성장세</a:t>
            </a:r>
            <a:r>
              <a:rPr lang="ko-KR" altLang="en-US" sz="28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를 </a:t>
            </a:r>
            <a:r>
              <a:rPr lang="ko-KR" altLang="en-US" sz="2800" dirty="0">
                <a:solidFill>
                  <a:srgbClr val="4C680F"/>
                </a:solidFill>
                <a:latin typeface="Pretendard Regular" panose="020B0600000101010101" charset="-127"/>
                <a:ea typeface="Pretendard Regular" panose="020B0600000101010101" charset="-127"/>
              </a:rPr>
              <a:t>보임 ◀</a:t>
            </a:r>
            <a:endParaRPr lang="en-US" altLang="ko-KR" sz="2800" dirty="0">
              <a:solidFill>
                <a:srgbClr val="4C680F"/>
              </a:solidFill>
              <a:latin typeface="Pretendard Regular" panose="020B0600000101010101" charset="-127"/>
              <a:ea typeface="Pretendard Regular" panose="020B0600000101010101" charset="-127"/>
            </a:endParaRPr>
          </a:p>
          <a:p>
            <a:r>
              <a:rPr lang="ko-KR" altLang="en-US" sz="2800" dirty="0">
                <a:solidFill>
                  <a:srgbClr val="4C680F"/>
                </a:solidFill>
                <a:latin typeface="Pretendard Regular" panose="020B0600000101010101" charset="-127"/>
                <a:ea typeface="Pretendard Regular" panose="020B0600000101010101" charset="-127"/>
              </a:rPr>
              <a:t>         연평균 성장률이 높아지는 추세   </a:t>
            </a:r>
            <a:r>
              <a:rPr lang="en-US" altLang="ko-KR" sz="2800" dirty="0">
                <a:solidFill>
                  <a:srgbClr val="4C680F"/>
                </a:solidFill>
                <a:latin typeface="Pretendard Regular" panose="020B0600000101010101" charset="-127"/>
                <a:ea typeface="Pretendard Regular" panose="020B0600000101010101" charset="-127"/>
              </a:rPr>
              <a:t>  </a:t>
            </a:r>
          </a:p>
        </p:txBody>
      </p:sp>
      <p:sp>
        <p:nvSpPr>
          <p:cNvPr id="13" name="TextBox 12">
            <a:extLst>
              <a:ext uri="{FF2B5EF4-FFF2-40B4-BE49-F238E27FC236}">
                <a16:creationId xmlns:a16="http://schemas.microsoft.com/office/drawing/2014/main" id="{0DD70E62-E56B-A904-BB74-47A8BAC306CB}"/>
              </a:ext>
            </a:extLst>
          </p:cNvPr>
          <p:cNvSpPr txBox="1"/>
          <p:nvPr/>
        </p:nvSpPr>
        <p:spPr>
          <a:xfrm>
            <a:off x="10263507" y="963624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BS Research</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15" name="TextBox 14">
            <a:extLst>
              <a:ext uri="{FF2B5EF4-FFF2-40B4-BE49-F238E27FC236}">
                <a16:creationId xmlns:a16="http://schemas.microsoft.com/office/drawing/2014/main" id="{49D0A328-7D49-72BE-913B-9EB62273CB6A}"/>
              </a:ext>
            </a:extLst>
          </p:cNvPr>
          <p:cNvSpPr txBox="1"/>
          <p:nvPr/>
        </p:nvSpPr>
        <p:spPr>
          <a:xfrm>
            <a:off x="16306800" y="6041157"/>
            <a:ext cx="1981200"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단위</a:t>
            </a:r>
            <a:r>
              <a:rPr lang="en-US" altLang="ko-KR" dirty="0">
                <a:solidFill>
                  <a:srgbClr val="4C680F"/>
                </a:solidFill>
                <a:latin typeface="Pretendard ExtraLight" panose="020B0600000101010101" charset="-127"/>
                <a:ea typeface="Pretendard ExtraLight" panose="020B0600000101010101" charset="-127"/>
              </a:rPr>
              <a:t>: </a:t>
            </a:r>
            <a:r>
              <a:rPr lang="ko-KR" altLang="en-US" dirty="0">
                <a:solidFill>
                  <a:srgbClr val="4C680F"/>
                </a:solidFill>
                <a:latin typeface="Pretendard ExtraLight" panose="020B0600000101010101" charset="-127"/>
                <a:ea typeface="Pretendard ExtraLight" panose="020B0600000101010101" charset="-127"/>
              </a:rPr>
              <a:t>십억 달러</a:t>
            </a:r>
          </a:p>
        </p:txBody>
      </p:sp>
      <p:sp>
        <p:nvSpPr>
          <p:cNvPr id="17" name="Rectangle 2">
            <a:extLst>
              <a:ext uri="{FF2B5EF4-FFF2-40B4-BE49-F238E27FC236}">
                <a16:creationId xmlns:a16="http://schemas.microsoft.com/office/drawing/2014/main" id="{336C9D9A-D3DC-A9E4-24C0-0CB2C5490A5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0" name="그림 19">
            <a:extLst>
              <a:ext uri="{FF2B5EF4-FFF2-40B4-BE49-F238E27FC236}">
                <a16:creationId xmlns:a16="http://schemas.microsoft.com/office/drawing/2014/main" id="{FEB274A2-094C-97EB-0493-F3042D05FCC8}"/>
              </a:ext>
            </a:extLst>
          </p:cNvPr>
          <p:cNvPicPr>
            <a:picLocks noChangeAspect="1"/>
          </p:cNvPicPr>
          <p:nvPr/>
        </p:nvPicPr>
        <p:blipFill>
          <a:blip r:embed="rId6"/>
          <a:stretch>
            <a:fillRect/>
          </a:stretch>
        </p:blipFill>
        <p:spPr>
          <a:xfrm>
            <a:off x="6019800" y="781058"/>
            <a:ext cx="5681611" cy="3525145"/>
          </a:xfrm>
          <a:prstGeom prst="rect">
            <a:avLst/>
          </a:prstGeom>
        </p:spPr>
      </p:pic>
      <p:sp>
        <p:nvSpPr>
          <p:cNvPr id="21" name="TextBox 20">
            <a:extLst>
              <a:ext uri="{FF2B5EF4-FFF2-40B4-BE49-F238E27FC236}">
                <a16:creationId xmlns:a16="http://schemas.microsoft.com/office/drawing/2014/main" id="{CCFD8AC5-9A67-B20A-35A5-7895F6CD8277}"/>
              </a:ext>
            </a:extLst>
          </p:cNvPr>
          <p:cNvSpPr txBox="1"/>
          <p:nvPr/>
        </p:nvSpPr>
        <p:spPr>
          <a:xfrm>
            <a:off x="6019800" y="4240768"/>
            <a:ext cx="6003103"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a:solidFill>
                  <a:srgbClr val="4C680F"/>
                </a:solidFill>
                <a:latin typeface="Pretendard ExtraLight" panose="020B0600000101010101" charset="-127"/>
                <a:ea typeface="Pretendard ExtraLight" panose="020B0600000101010101" charset="-127"/>
              </a:rPr>
              <a:t>: </a:t>
            </a:r>
            <a:r>
              <a:rPr lang="ko-KR" altLang="en-US">
                <a:solidFill>
                  <a:srgbClr val="4C680F"/>
                </a:solidFill>
                <a:latin typeface="Pretendard ExtraLight" panose="020B0600000101010101" charset="-127"/>
                <a:ea typeface="Pretendard ExtraLight" panose="020B0600000101010101" charset="-127"/>
              </a:rPr>
              <a:t>고용 행정 통계</a:t>
            </a:r>
            <a:r>
              <a:rPr lang="en-US" altLang="ko-KR">
                <a:solidFill>
                  <a:srgbClr val="4C680F"/>
                </a:solidFill>
                <a:latin typeface="Pretendard ExtraLight" panose="020B0600000101010101" charset="-127"/>
                <a:ea typeface="Pretendard ExtraLight" panose="020B0600000101010101" charset="-127"/>
              </a:rPr>
              <a:t>(EIS)</a:t>
            </a:r>
            <a:r>
              <a:rPr lang="ko-KR" altLang="en-US">
                <a:solidFill>
                  <a:srgbClr val="4C680F"/>
                </a:solidFill>
                <a:latin typeface="Pretendard ExtraLight" panose="020B0600000101010101" charset="-127"/>
                <a:ea typeface="Pretendard ExtraLight" panose="020B0600000101010101" charset="-127"/>
              </a:rPr>
              <a:t> 외국인 근로자 근무 현황 </a:t>
            </a:r>
            <a:r>
              <a:rPr lang="en-US" altLang="ko-KR">
                <a:solidFill>
                  <a:srgbClr val="4C680F"/>
                </a:solidFill>
                <a:latin typeface="Pretendard ExtraLight" panose="020B0600000101010101" charset="-127"/>
                <a:ea typeface="Pretendard ExtraLight" panose="020B0600000101010101" charset="-127"/>
              </a:rPr>
              <a:t>(</a:t>
            </a:r>
            <a:r>
              <a:rPr lang="ko-KR" altLang="en-US">
                <a:solidFill>
                  <a:srgbClr val="4C680F"/>
                </a:solidFill>
                <a:latin typeface="Pretendard ExtraLight" panose="020B0600000101010101" charset="-127"/>
                <a:ea typeface="Pretendard ExtraLight" panose="020B0600000101010101" charset="-127"/>
              </a:rPr>
              <a:t>농축산업 분야</a:t>
            </a:r>
            <a:r>
              <a:rPr lang="en-US" altLang="ko-KR">
                <a:solidFill>
                  <a:srgbClr val="4C680F"/>
                </a:solidFill>
                <a:latin typeface="Pretendard ExtraLight" panose="020B0600000101010101" charset="-127"/>
                <a:ea typeface="Pretendard ExtraLight" panose="020B0600000101010101" charset="-127"/>
              </a:rPr>
              <a:t>)</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22" name="TextBox 21">
            <a:extLst>
              <a:ext uri="{FF2B5EF4-FFF2-40B4-BE49-F238E27FC236}">
                <a16:creationId xmlns:a16="http://schemas.microsoft.com/office/drawing/2014/main" id="{F6606A61-8073-459F-6C88-68E21CF08994}"/>
              </a:ext>
            </a:extLst>
          </p:cNvPr>
          <p:cNvSpPr txBox="1"/>
          <p:nvPr/>
        </p:nvSpPr>
        <p:spPr>
          <a:xfrm>
            <a:off x="10710811" y="443555"/>
            <a:ext cx="1981200"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단위</a:t>
            </a:r>
            <a:r>
              <a:rPr lang="en-US" altLang="ko-KR">
                <a:solidFill>
                  <a:srgbClr val="4C680F"/>
                </a:solidFill>
                <a:latin typeface="Pretendard ExtraLight" panose="020B0600000101010101" charset="-127"/>
                <a:ea typeface="Pretendard ExtraLight" panose="020B0600000101010101" charset="-127"/>
              </a:rPr>
              <a:t>: </a:t>
            </a:r>
            <a:r>
              <a:rPr lang="ko-KR" altLang="en-US">
                <a:solidFill>
                  <a:srgbClr val="4C680F"/>
                </a:solidFill>
                <a:latin typeface="Pretendard ExtraLight" panose="020B0600000101010101" charset="-127"/>
                <a:ea typeface="Pretendard ExtraLight" panose="020B0600000101010101" charset="-127"/>
              </a:rPr>
              <a:t>명</a:t>
            </a:r>
            <a:endParaRPr lang="ko-KR" altLang="en-US" dirty="0">
              <a:solidFill>
                <a:srgbClr val="4C680F"/>
              </a:solidFill>
              <a:latin typeface="Pretendard ExtraLight" panose="020B0600000101010101" charset="-127"/>
              <a:ea typeface="Pretendard ExtraLight" panose="020B0600000101010101"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3A10127-ED66-FFFF-F95D-1AB5E52DBC5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F8E3431-E9B8-C747-EFC4-1C87930B1608}"/>
              </a:ext>
            </a:extLst>
          </p:cNvPr>
          <p:cNvPicPr>
            <a:picLocks noChangeAspect="1"/>
          </p:cNvPicPr>
          <p:nvPr/>
        </p:nvPicPr>
        <p:blipFill>
          <a:blip r:embed="rId3"/>
          <a:stretch>
            <a:fillRect/>
          </a:stretch>
        </p:blipFill>
        <p:spPr>
          <a:xfrm>
            <a:off x="0" y="0"/>
            <a:ext cx="4445000" cy="10318750"/>
          </a:xfrm>
          <a:prstGeom prst="rect">
            <a:avLst/>
          </a:prstGeom>
        </p:spPr>
      </p:pic>
      <p:pic>
        <p:nvPicPr>
          <p:cNvPr id="3" name="Picture 3">
            <a:extLst>
              <a:ext uri="{FF2B5EF4-FFF2-40B4-BE49-F238E27FC236}">
                <a16:creationId xmlns:a16="http://schemas.microsoft.com/office/drawing/2014/main" id="{B9F49D88-EFEB-7661-E59B-4C3AB74BBFA0}"/>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E9FC2E95-C393-3DC9-9F8F-DD37A43453E5}"/>
              </a:ext>
            </a:extLst>
          </p:cNvPr>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a:extLst>
              <a:ext uri="{FF2B5EF4-FFF2-40B4-BE49-F238E27FC236}">
                <a16:creationId xmlns:a16="http://schemas.microsoft.com/office/drawing/2014/main" id="{84453BF2-58BB-9C8E-5C07-EDEDA5307BCA}"/>
              </a:ext>
            </a:extLst>
          </p:cNvPr>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a:extLst>
              <a:ext uri="{FF2B5EF4-FFF2-40B4-BE49-F238E27FC236}">
                <a16:creationId xmlns:a16="http://schemas.microsoft.com/office/drawing/2014/main" id="{497F3839-1D6A-9602-066F-21E9630661C3}"/>
              </a:ext>
            </a:extLst>
          </p:cNvPr>
          <p:cNvPicPr>
            <a:picLocks noChangeAspect="1"/>
          </p:cNvPicPr>
          <p:nvPr/>
        </p:nvPicPr>
        <p:blipFill>
          <a:blip r:embed="rId6"/>
          <a:stretch>
            <a:fillRect/>
          </a:stretch>
        </p:blipFill>
        <p:spPr>
          <a:xfrm>
            <a:off x="5740400" y="1739900"/>
            <a:ext cx="2425700" cy="12700"/>
          </a:xfrm>
          <a:prstGeom prst="rect">
            <a:avLst/>
          </a:prstGeom>
        </p:spPr>
      </p:pic>
      <p:pic>
        <p:nvPicPr>
          <p:cNvPr id="10" name="Picture 10">
            <a:extLst>
              <a:ext uri="{FF2B5EF4-FFF2-40B4-BE49-F238E27FC236}">
                <a16:creationId xmlns:a16="http://schemas.microsoft.com/office/drawing/2014/main" id="{C6E2BC0F-C2CF-4371-7D08-F2434BF1C8B8}"/>
              </a:ext>
            </a:extLst>
          </p:cNvPr>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a:extLst>
              <a:ext uri="{FF2B5EF4-FFF2-40B4-BE49-F238E27FC236}">
                <a16:creationId xmlns:a16="http://schemas.microsoft.com/office/drawing/2014/main" id="{E2E31EB7-DE4F-5170-5B6C-E4D873ADB865}"/>
              </a:ext>
            </a:extLst>
          </p:cNvPr>
          <p:cNvPicPr>
            <a:picLocks noChangeAspect="1"/>
          </p:cNvPicPr>
          <p:nvPr/>
        </p:nvPicPr>
        <p:blipFill>
          <a:blip r:embed="rId6"/>
          <a:stretch>
            <a:fillRect/>
          </a:stretch>
        </p:blipFill>
        <p:spPr>
          <a:xfrm>
            <a:off x="14693900" y="1739900"/>
            <a:ext cx="2425700" cy="12700"/>
          </a:xfrm>
          <a:prstGeom prst="rect">
            <a:avLst/>
          </a:prstGeom>
        </p:spPr>
      </p:pic>
      <p:sp>
        <p:nvSpPr>
          <p:cNvPr id="14" name="TextBox 14">
            <a:extLst>
              <a:ext uri="{FF2B5EF4-FFF2-40B4-BE49-F238E27FC236}">
                <a16:creationId xmlns:a16="http://schemas.microsoft.com/office/drawing/2014/main" id="{70875BED-C66A-0182-A8FF-248111AAB015}"/>
              </a:ext>
            </a:extLst>
          </p:cNvPr>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 </a:t>
            </a:r>
            <a:r>
              <a:rPr lang="en-US" sz="3000" b="0" i="0" u="none" strike="noStrike">
                <a:solidFill>
                  <a:srgbClr val="4C680F"/>
                </a:solidFill>
                <a:latin typeface="Pretendard ExtraBold"/>
              </a:rPr>
              <a:t>1</a:t>
            </a:r>
            <a:endParaRPr lang="en-US" sz="3000" b="0" i="0" u="none" strike="noStrike" dirty="0">
              <a:solidFill>
                <a:srgbClr val="4C680F"/>
              </a:solidFill>
              <a:latin typeface="Pretendard ExtraBold"/>
            </a:endParaRPr>
          </a:p>
        </p:txBody>
      </p:sp>
      <p:sp>
        <p:nvSpPr>
          <p:cNvPr id="15" name="TextBox 15">
            <a:extLst>
              <a:ext uri="{FF2B5EF4-FFF2-40B4-BE49-F238E27FC236}">
                <a16:creationId xmlns:a16="http://schemas.microsoft.com/office/drawing/2014/main" id="{712CC9EB-3543-A70A-D21C-CB7FD0294186}"/>
              </a:ext>
            </a:extLst>
          </p:cNvPr>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a:t>
            </a:r>
            <a:r>
              <a:rPr lang="en-US" sz="3000" b="0" i="0" u="none" strike="noStrike">
                <a:solidFill>
                  <a:srgbClr val="4C680F"/>
                </a:solidFill>
                <a:latin typeface="Pretendard ExtraBold"/>
              </a:rPr>
              <a:t> </a:t>
            </a:r>
            <a:r>
              <a:rPr lang="en-US" sz="3000" b="0" i="0" u="none" strike="noStrike" dirty="0">
                <a:solidFill>
                  <a:srgbClr val="4C680F"/>
                </a:solidFill>
                <a:latin typeface="Pretendard ExtraBold"/>
              </a:rPr>
              <a:t>2</a:t>
            </a:r>
          </a:p>
        </p:txBody>
      </p:sp>
      <p:sp>
        <p:nvSpPr>
          <p:cNvPr id="16" name="TextBox 16">
            <a:extLst>
              <a:ext uri="{FF2B5EF4-FFF2-40B4-BE49-F238E27FC236}">
                <a16:creationId xmlns:a16="http://schemas.microsoft.com/office/drawing/2014/main" id="{9356DBC4-749B-D4F3-AC0A-A9C281871D8C}"/>
              </a:ext>
            </a:extLst>
          </p:cNvPr>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a:t>
            </a:r>
            <a:r>
              <a:rPr lang="en-US" sz="3000" b="0" i="0" u="none" strike="noStrike">
                <a:solidFill>
                  <a:srgbClr val="4C680F"/>
                </a:solidFill>
                <a:latin typeface="Pretendard ExtraBold"/>
              </a:rPr>
              <a:t> </a:t>
            </a:r>
            <a:r>
              <a:rPr lang="en-US" sz="3000" b="0" i="0" u="none" strike="noStrike" dirty="0">
                <a:solidFill>
                  <a:srgbClr val="4C680F"/>
                </a:solidFill>
                <a:latin typeface="Pretendard ExtraBold"/>
              </a:rPr>
              <a:t>3</a:t>
            </a:r>
          </a:p>
        </p:txBody>
      </p:sp>
      <p:sp>
        <p:nvSpPr>
          <p:cNvPr id="18" name="TextBox 18">
            <a:extLst>
              <a:ext uri="{FF2B5EF4-FFF2-40B4-BE49-F238E27FC236}">
                <a16:creationId xmlns:a16="http://schemas.microsoft.com/office/drawing/2014/main" id="{83F1E66B-E7D5-F3CC-9E61-C14AF1A60667}"/>
              </a:ext>
            </a:extLst>
          </p:cNvPr>
          <p:cNvSpPr txBox="1"/>
          <p:nvPr/>
        </p:nvSpPr>
        <p:spPr>
          <a:xfrm>
            <a:off x="5207000" y="5600700"/>
            <a:ext cx="3479800" cy="1066800"/>
          </a:xfrm>
          <a:prstGeom prst="rect">
            <a:avLst/>
          </a:prstGeom>
        </p:spPr>
        <p:txBody>
          <a:bodyPr lIns="0" tIns="0" rIns="0" bIns="0" rtlCol="0" anchor="ctr"/>
          <a:lstStyle/>
          <a:p>
            <a:pPr lvl="0" algn="ctr">
              <a:lnSpc>
                <a:spcPct val="116199"/>
              </a:lnSpc>
            </a:pPr>
            <a:r>
              <a:rPr lang="ko-KR" altLang="en-US" sz="3000">
                <a:solidFill>
                  <a:srgbClr val="4C680F"/>
                </a:solidFill>
                <a:ea typeface="Pretendard ExtraBold"/>
              </a:rPr>
              <a:t>외국인 근로자의 의사소통 문제</a:t>
            </a:r>
            <a:endParaRPr lang="ko-KR" sz="3000" b="0" i="0" u="none" strike="noStrike" dirty="0">
              <a:solidFill>
                <a:srgbClr val="4C680F"/>
              </a:solidFill>
              <a:ea typeface="Pretendard ExtraBold"/>
            </a:endParaRPr>
          </a:p>
        </p:txBody>
      </p:sp>
      <p:sp>
        <p:nvSpPr>
          <p:cNvPr id="20" name="TextBox 20">
            <a:extLst>
              <a:ext uri="{FF2B5EF4-FFF2-40B4-BE49-F238E27FC236}">
                <a16:creationId xmlns:a16="http://schemas.microsoft.com/office/drawing/2014/main" id="{331893DC-C663-B98D-54A8-9F6BA88D8804}"/>
              </a:ext>
            </a:extLst>
          </p:cNvPr>
          <p:cNvSpPr txBox="1"/>
          <p:nvPr/>
        </p:nvSpPr>
        <p:spPr>
          <a:xfrm>
            <a:off x="8496299" y="5600700"/>
            <a:ext cx="58674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경험 의존적</a:t>
            </a:r>
            <a:endParaRPr lang="en-US" altLang="ko-KR" sz="3000" b="0" i="0" u="none" strike="noStrike">
              <a:solidFill>
                <a:srgbClr val="4C680F"/>
              </a:solidFill>
              <a:ea typeface="Pretendard ExtraBold"/>
            </a:endParaRPr>
          </a:p>
          <a:p>
            <a:pPr lvl="0" algn="ctr">
              <a:lnSpc>
                <a:spcPct val="116199"/>
              </a:lnSpc>
            </a:pPr>
            <a:r>
              <a:rPr lang="ko-KR" altLang="en-US" sz="3000">
                <a:solidFill>
                  <a:srgbClr val="4C680F"/>
                </a:solidFill>
                <a:ea typeface="Pretendard ExtraBold"/>
              </a:rPr>
              <a:t>판단의 한계</a:t>
            </a:r>
            <a:endParaRPr lang="en-US" altLang="ko-KR" sz="3000" b="0" i="0" u="none" strike="noStrike">
              <a:solidFill>
                <a:srgbClr val="4C680F"/>
              </a:solidFill>
              <a:ea typeface="Pretendard ExtraBold"/>
            </a:endParaRPr>
          </a:p>
        </p:txBody>
      </p:sp>
      <p:sp>
        <p:nvSpPr>
          <p:cNvPr id="22" name="TextBox 22">
            <a:extLst>
              <a:ext uri="{FF2B5EF4-FFF2-40B4-BE49-F238E27FC236}">
                <a16:creationId xmlns:a16="http://schemas.microsoft.com/office/drawing/2014/main" id="{2DD67C1D-8E05-C685-3766-A053A7C8F882}"/>
              </a:ext>
            </a:extLst>
          </p:cNvPr>
          <p:cNvSpPr txBox="1"/>
          <p:nvPr/>
        </p:nvSpPr>
        <p:spPr>
          <a:xfrm>
            <a:off x="14166850" y="5600700"/>
            <a:ext cx="34798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자동화의 필요성</a:t>
            </a:r>
            <a:endParaRPr lang="ko-KR" sz="3000" b="0" i="0" u="none" strike="noStrike" dirty="0">
              <a:solidFill>
                <a:srgbClr val="4C680F"/>
              </a:solidFill>
              <a:ea typeface="Pretendard ExtraBold"/>
            </a:endParaRPr>
          </a:p>
        </p:txBody>
      </p:sp>
      <p:pic>
        <p:nvPicPr>
          <p:cNvPr id="6148" name="Picture 4" descr="맛있는 딸기 예쁘게 잘익었어요 💚🍓 아이들과 헤븐온어스에서 즐거운 하루 보내세요😊 #딸기체험농장 #딸기체험 #용인딸기농장 #용인딸기  #용인딸기체험농장 #딸기 #딸기따기">
            <a:extLst>
              <a:ext uri="{FF2B5EF4-FFF2-40B4-BE49-F238E27FC236}">
                <a16:creationId xmlns:a16="http://schemas.microsoft.com/office/drawing/2014/main" id="{831CCA96-C41B-4C78-3FB1-CBD7B6BF21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328" t="18608" r="1998" b="2751"/>
          <a:stretch/>
        </p:blipFill>
        <p:spPr bwMode="auto">
          <a:xfrm>
            <a:off x="9414115" y="2628900"/>
            <a:ext cx="4031769" cy="24765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7">
            <a:extLst>
              <a:ext uri="{FF2B5EF4-FFF2-40B4-BE49-F238E27FC236}">
                <a16:creationId xmlns:a16="http://schemas.microsoft.com/office/drawing/2014/main" id="{7ED50561-43BB-8114-F6C5-A596AEEDDF08}"/>
              </a:ext>
            </a:extLst>
          </p:cNvPr>
          <p:cNvSpPr txBox="1"/>
          <p:nvPr/>
        </p:nvSpPr>
        <p:spPr>
          <a:xfrm>
            <a:off x="4721466" y="7112000"/>
            <a:ext cx="4216159" cy="2209800"/>
          </a:xfrm>
          <a:prstGeom prst="rect">
            <a:avLst/>
          </a:prstGeom>
        </p:spPr>
        <p:txBody>
          <a:bodyPr lIns="0" tIns="0" rIns="0" bIns="0" rtlCol="0" anchor="ctr"/>
          <a:lstStyle/>
          <a:p>
            <a:pPr marL="34290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언어 장벽으로 정보 전달</a:t>
            </a:r>
            <a:r>
              <a:rPr lang="en-US" altLang="ko-KR" sz="2500">
                <a:solidFill>
                  <a:srgbClr val="4C680F"/>
                </a:solidFill>
                <a:latin typeface="Pretendard Regular" panose="020B0600000101010101" charset="-127"/>
                <a:ea typeface="Pretendard Regular" panose="020B0600000101010101" charset="-127"/>
              </a:rPr>
              <a:t> </a:t>
            </a:r>
            <a:r>
              <a:rPr lang="ko-KR" altLang="en-US" sz="2500">
                <a:solidFill>
                  <a:srgbClr val="4C680F"/>
                </a:solidFill>
                <a:latin typeface="Pretendard Regular" panose="020B0600000101010101" charset="-127"/>
                <a:ea typeface="Pretendard Regular" panose="020B0600000101010101" charset="-127"/>
              </a:rPr>
              <a:t>및 </a:t>
            </a:r>
            <a:endParaRPr lang="en-US" altLang="ko-KR" sz="2500">
              <a:solidFill>
                <a:srgbClr val="4C680F"/>
              </a:solidFill>
              <a:latin typeface="Pretendard Regular" panose="020B0600000101010101" charset="-127"/>
              <a:ea typeface="Pretendard Regular" panose="020B0600000101010101" charset="-127"/>
            </a:endParaRPr>
          </a:p>
          <a:p>
            <a:pPr algn="ctr">
              <a:lnSpc>
                <a:spcPct val="116199"/>
              </a:lnSpc>
            </a:pPr>
            <a:r>
              <a:rPr lang="ko-KR" altLang="en-US" sz="2500">
                <a:solidFill>
                  <a:srgbClr val="4C680F"/>
                </a:solidFill>
                <a:latin typeface="Pretendard Regular" panose="020B0600000101010101" charset="-127"/>
                <a:ea typeface="Pretendard Regular" panose="020B0600000101010101" charset="-127"/>
              </a:rPr>
              <a:t>이해 어려움</a:t>
            </a:r>
            <a:endParaRPr lang="en-US" altLang="ko-KR" sz="2500">
              <a:solidFill>
                <a:srgbClr val="4C680F"/>
              </a:solidFill>
              <a:latin typeface="Pretendard Regular" panose="020B0600000101010101" charset="-127"/>
              <a:ea typeface="Pretendard Regular" panose="020B0600000101010101" charset="-127"/>
            </a:endParaRPr>
          </a:p>
        </p:txBody>
      </p:sp>
      <p:sp>
        <p:nvSpPr>
          <p:cNvPr id="24" name="TextBox 17">
            <a:extLst>
              <a:ext uri="{FF2B5EF4-FFF2-40B4-BE49-F238E27FC236}">
                <a16:creationId xmlns:a16="http://schemas.microsoft.com/office/drawing/2014/main" id="{60B677F3-119D-4DAC-6EA5-6EDDB3CD0A7F}"/>
              </a:ext>
            </a:extLst>
          </p:cNvPr>
          <p:cNvSpPr txBox="1"/>
          <p:nvPr/>
        </p:nvSpPr>
        <p:spPr>
          <a:xfrm>
            <a:off x="9363074" y="7112000"/>
            <a:ext cx="4133851" cy="2209800"/>
          </a:xfrm>
          <a:prstGeom prst="rect">
            <a:avLst/>
          </a:prstGeom>
        </p:spPr>
        <p:txBody>
          <a:bodyPr lIns="0" tIns="0" rIns="0" bIns="0" rtlCol="0" anchor="ctr"/>
          <a:lstStyle/>
          <a:p>
            <a:pPr marL="342900" lvl="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경험 의존적 판단으로 최적 수확 시기 오차 발생</a:t>
            </a:r>
            <a:endParaRPr lang="en-US" altLang="ko-KR" sz="250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품질 편차 유발</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5" name="TextBox 17">
            <a:extLst>
              <a:ext uri="{FF2B5EF4-FFF2-40B4-BE49-F238E27FC236}">
                <a16:creationId xmlns:a16="http://schemas.microsoft.com/office/drawing/2014/main" id="{0170020C-3321-5647-41DF-ECFE065A56D8}"/>
              </a:ext>
            </a:extLst>
          </p:cNvPr>
          <p:cNvSpPr txBox="1"/>
          <p:nvPr/>
        </p:nvSpPr>
        <p:spPr>
          <a:xfrm>
            <a:off x="13642974" y="7112000"/>
            <a:ext cx="4521200" cy="2209800"/>
          </a:xfrm>
          <a:prstGeom prst="rect">
            <a:avLst/>
          </a:prstGeom>
        </p:spPr>
        <p:txBody>
          <a:bodyPr lIns="0" tIns="0" rIns="0" bIns="0" rtlCol="0" anchor="ctr"/>
          <a:lstStyle/>
          <a:p>
            <a:pPr lvl="0" algn="ctr">
              <a:lnSpc>
                <a:spcPct val="116199"/>
              </a:lnSpc>
            </a:pPr>
            <a:r>
              <a:rPr lang="en-US" altLang="ko-KR" sz="2500">
                <a:solidFill>
                  <a:srgbClr val="4C680F"/>
                </a:solidFill>
                <a:latin typeface="Pretendard Regular" panose="020B0600000101010101" charset="-127"/>
                <a:ea typeface="Pretendard Regular" panose="020B0600000101010101" charset="-127"/>
              </a:rPr>
              <a:t>- AI </a:t>
            </a:r>
            <a:r>
              <a:rPr lang="ko-KR" altLang="en-US" sz="2500">
                <a:solidFill>
                  <a:srgbClr val="4C680F"/>
                </a:solidFill>
                <a:latin typeface="Pretendard Regular" panose="020B0600000101010101" charset="-127"/>
                <a:ea typeface="Pretendard Regular" panose="020B0600000101010101" charset="-127"/>
              </a:rPr>
              <a:t>및 로봇 시스템으로 수확 효율성</a:t>
            </a:r>
            <a:r>
              <a:rPr lang="en-US" altLang="ko-KR" sz="2500">
                <a:solidFill>
                  <a:srgbClr val="4C680F"/>
                </a:solidFill>
                <a:latin typeface="Pretendard Regular" panose="020B0600000101010101" charset="-127"/>
                <a:ea typeface="Pretendard Regular" panose="020B0600000101010101" charset="-127"/>
              </a:rPr>
              <a:t>·</a:t>
            </a:r>
            <a:r>
              <a:rPr lang="ko-KR" altLang="en-US" sz="2500">
                <a:solidFill>
                  <a:srgbClr val="4C680F"/>
                </a:solidFill>
                <a:latin typeface="Pretendard Regular" panose="020B0600000101010101" charset="-127"/>
                <a:ea typeface="Pretendard Regular" panose="020B0600000101010101" charset="-127"/>
              </a:rPr>
              <a:t>품질 안정화</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7" name="TextBox 4">
            <a:extLst>
              <a:ext uri="{FF2B5EF4-FFF2-40B4-BE49-F238E27FC236}">
                <a16:creationId xmlns:a16="http://schemas.microsoft.com/office/drawing/2014/main" id="{4DEFF83D-8993-7DB3-27E5-E44A9173C2F6}"/>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pic>
        <p:nvPicPr>
          <p:cNvPr id="2050" name="Picture 2" descr="외국인근로자 고용 때 의사소통 가장 큰 애로” :: 경남신문">
            <a:extLst>
              <a:ext uri="{FF2B5EF4-FFF2-40B4-BE49-F238E27FC236}">
                <a16:creationId xmlns:a16="http://schemas.microsoft.com/office/drawing/2014/main" id="{8A902A21-D0AF-BCB8-E8B8-111FE34D5D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9849" y="2354263"/>
            <a:ext cx="3606801" cy="29987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식량위기 대응 1순위 지목되는 스마트팜, 해외 선진국 사례는 &lt; 일반 &lt; 농업 &lt; 기사본문 - 농축환경신문">
            <a:extLst>
              <a:ext uri="{FF2B5EF4-FFF2-40B4-BE49-F238E27FC236}">
                <a16:creationId xmlns:a16="http://schemas.microsoft.com/office/drawing/2014/main" id="{4D22E50A-F5F4-24A0-AA2B-26CF2EF5DD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08292" y="2609849"/>
            <a:ext cx="3790563"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705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47CE80-8BE9-8278-CD47-E2676F9E60D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8BD7326-CE3F-67B1-0B61-03E0A120E952}"/>
              </a:ext>
            </a:extLst>
          </p:cNvPr>
          <p:cNvPicPr>
            <a:picLocks noChangeAspect="1"/>
          </p:cNvPicPr>
          <p:nvPr/>
        </p:nvPicPr>
        <p:blipFill>
          <a:blip r:embed="rId3"/>
          <a:stretch>
            <a:fillRect/>
          </a:stretch>
        </p:blipFill>
        <p:spPr>
          <a:xfrm>
            <a:off x="0" y="0"/>
            <a:ext cx="4445000" cy="7962900"/>
          </a:xfrm>
          <a:prstGeom prst="rect">
            <a:avLst/>
          </a:prstGeom>
        </p:spPr>
      </p:pic>
      <p:pic>
        <p:nvPicPr>
          <p:cNvPr id="3" name="Picture 3">
            <a:extLst>
              <a:ext uri="{FF2B5EF4-FFF2-40B4-BE49-F238E27FC236}">
                <a16:creationId xmlns:a16="http://schemas.microsoft.com/office/drawing/2014/main" id="{97CA2828-A9D7-F2DA-DA8A-E78B25618426}"/>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4B69FAB2-A3D3-54AD-ED81-6FDF921ECE2C}"/>
              </a:ext>
            </a:extLst>
          </p:cNvPr>
          <p:cNvPicPr>
            <a:picLocks noChangeAspect="1"/>
          </p:cNvPicPr>
          <p:nvPr/>
        </p:nvPicPr>
        <p:blipFill>
          <a:blip r:embed="rId5"/>
          <a:stretch>
            <a:fillRect/>
          </a:stretch>
        </p:blipFill>
        <p:spPr>
          <a:xfrm rot="-5400000">
            <a:off x="7137400" y="5156200"/>
            <a:ext cx="8445500" cy="12700"/>
          </a:xfrm>
          <a:prstGeom prst="rect">
            <a:avLst/>
          </a:prstGeom>
        </p:spPr>
      </p:pic>
      <p:sp>
        <p:nvSpPr>
          <p:cNvPr id="23" name="TextBox 4">
            <a:extLst>
              <a:ext uri="{FF2B5EF4-FFF2-40B4-BE49-F238E27FC236}">
                <a16:creationId xmlns:a16="http://schemas.microsoft.com/office/drawing/2014/main" id="{8FE8D15F-261E-54EB-EEAD-90CBB6EDA0CF}"/>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24" name="TextBox 9">
            <a:extLst>
              <a:ext uri="{FF2B5EF4-FFF2-40B4-BE49-F238E27FC236}">
                <a16:creationId xmlns:a16="http://schemas.microsoft.com/office/drawing/2014/main" id="{CAF6A145-65B6-4945-E5BC-2672EABB599D}"/>
              </a:ext>
            </a:extLst>
          </p:cNvPr>
          <p:cNvSpPr txBox="1"/>
          <p:nvPr/>
        </p:nvSpPr>
        <p:spPr>
          <a:xfrm>
            <a:off x="5685004" y="1987188"/>
            <a:ext cx="4435141"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기존 수확 시스템</a:t>
            </a:r>
            <a:r>
              <a:rPr lang="ko-KR" altLang="en-US" sz="3000">
                <a:solidFill>
                  <a:srgbClr val="4C680F"/>
                </a:solidFill>
                <a:ea typeface="Pretendard ExtraBold"/>
              </a:rPr>
              <a:t>의 방식</a:t>
            </a:r>
            <a:r>
              <a:rPr lang="en-US" altLang="ko-KR" sz="3000">
                <a:solidFill>
                  <a:srgbClr val="4C680F"/>
                </a:solidFill>
                <a:ea typeface="Pretendard ExtraBold"/>
              </a:rPr>
              <a:t>:</a:t>
            </a:r>
          </a:p>
          <a:p>
            <a:pPr lvl="0" algn="ctr">
              <a:lnSpc>
                <a:spcPct val="116199"/>
              </a:lnSpc>
            </a:pPr>
            <a:r>
              <a:rPr lang="ko-KR" altLang="en-US" sz="3000">
                <a:solidFill>
                  <a:srgbClr val="4C680F"/>
                </a:solidFill>
                <a:latin typeface="Pretendard ExtraBold"/>
                <a:ea typeface="Pretendard ExtraBold"/>
              </a:rPr>
              <a:t>앱 및 다국어 지원의 부재</a:t>
            </a:r>
            <a:endParaRPr lang="en-US" altLang="ko-KR" sz="3000">
              <a:solidFill>
                <a:srgbClr val="4C680F"/>
              </a:solidFill>
              <a:latin typeface="Pretendard ExtraBold"/>
              <a:ea typeface="Pretendard ExtraBold"/>
            </a:endParaRPr>
          </a:p>
          <a:p>
            <a:pPr lvl="0" algn="ctr">
              <a:lnSpc>
                <a:spcPct val="116199"/>
              </a:lnSpc>
            </a:pPr>
            <a:r>
              <a:rPr lang="ko-KR" altLang="en-US" sz="3000">
                <a:solidFill>
                  <a:srgbClr val="4C680F"/>
                </a:solidFill>
                <a:latin typeface="Pretendard ExtraBold"/>
                <a:ea typeface="Pretendard ExtraBold"/>
              </a:rPr>
              <a:t>수작업으로 인한 비효율성 </a:t>
            </a:r>
            <a:endParaRPr lang="en-US" sz="3000" b="0" i="0" u="none" strike="noStrike" dirty="0">
              <a:solidFill>
                <a:srgbClr val="4C680F"/>
              </a:solidFill>
              <a:latin typeface="Pretendard ExtraBold"/>
            </a:endParaRPr>
          </a:p>
        </p:txBody>
      </p:sp>
      <p:sp>
        <p:nvSpPr>
          <p:cNvPr id="25" name="TextBox 12">
            <a:extLst>
              <a:ext uri="{FF2B5EF4-FFF2-40B4-BE49-F238E27FC236}">
                <a16:creationId xmlns:a16="http://schemas.microsoft.com/office/drawing/2014/main" id="{4346A8CB-7410-DA0E-B3D5-0261A91CA342}"/>
              </a:ext>
            </a:extLst>
          </p:cNvPr>
          <p:cNvSpPr txBox="1"/>
          <p:nvPr/>
        </p:nvSpPr>
        <p:spPr>
          <a:xfrm>
            <a:off x="11988790" y="1946094"/>
            <a:ext cx="5651510" cy="1066800"/>
          </a:xfrm>
          <a:prstGeom prst="rect">
            <a:avLst/>
          </a:prstGeom>
        </p:spPr>
        <p:txBody>
          <a:bodyPr lIns="0" tIns="0" rIns="0" bIns="0" rtlCol="0" anchor="ctr"/>
          <a:lstStyle/>
          <a:p>
            <a:pPr lvl="0" algn="ctr">
              <a:lnSpc>
                <a:spcPct val="116199"/>
              </a:lnSpc>
            </a:pPr>
            <a:r>
              <a:rPr lang="ko-KR" altLang="en-US" sz="3000">
                <a:solidFill>
                  <a:srgbClr val="4C680F"/>
                </a:solidFill>
                <a:latin typeface="Pretendard ExtraBold"/>
                <a:ea typeface="Pretendard ExtraBold"/>
              </a:rPr>
              <a:t>스마트 팜 시스템과 생성형 </a:t>
            </a:r>
            <a:r>
              <a:rPr lang="en-US" altLang="ko-KR" sz="3000">
                <a:solidFill>
                  <a:srgbClr val="4C680F"/>
                </a:solidFill>
                <a:latin typeface="Pretendard ExtraBold"/>
                <a:ea typeface="Pretendard ExtraBold"/>
              </a:rPr>
              <a:t>AI</a:t>
            </a:r>
            <a:r>
              <a:rPr lang="ko-KR" altLang="en-US" sz="3000">
                <a:solidFill>
                  <a:srgbClr val="4C680F"/>
                </a:solidFill>
                <a:latin typeface="Pretendard ExtraBold"/>
                <a:ea typeface="Pretendard ExtraBold"/>
              </a:rPr>
              <a:t>를 활용한 다국어 지원 시스템의 통합</a:t>
            </a:r>
            <a:endParaRPr lang="en-US" sz="3000" b="0" i="0" u="none" strike="noStrike" dirty="0">
              <a:solidFill>
                <a:srgbClr val="4C680F"/>
              </a:solidFill>
              <a:latin typeface="Pretendard ExtraBold"/>
            </a:endParaRPr>
          </a:p>
        </p:txBody>
      </p:sp>
      <p:pic>
        <p:nvPicPr>
          <p:cNvPr id="28" name="그림 27" descr="그래픽, 창의성이(가) 표시된 사진&#10;&#10;AI가 생성한 콘텐츠는 부정확할 수 있습니다.">
            <a:extLst>
              <a:ext uri="{FF2B5EF4-FFF2-40B4-BE49-F238E27FC236}">
                <a16:creationId xmlns:a16="http://schemas.microsoft.com/office/drawing/2014/main" id="{2F5DE590-C9AF-08C8-A82B-560E0694D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0392" y="4533900"/>
            <a:ext cx="1732216" cy="1732216"/>
          </a:xfrm>
          <a:prstGeom prst="rect">
            <a:avLst/>
          </a:prstGeom>
        </p:spPr>
      </p:pic>
      <p:sp>
        <p:nvSpPr>
          <p:cNvPr id="4" name="TextBox 5">
            <a:extLst>
              <a:ext uri="{FF2B5EF4-FFF2-40B4-BE49-F238E27FC236}">
                <a16:creationId xmlns:a16="http://schemas.microsoft.com/office/drawing/2014/main" id="{CF0E9047-08CC-FDE6-D05E-15EE273C426E}"/>
              </a:ext>
            </a:extLst>
          </p:cNvPr>
          <p:cNvSpPr txBox="1"/>
          <p:nvPr/>
        </p:nvSpPr>
        <p:spPr>
          <a:xfrm>
            <a:off x="555882" y="8627838"/>
            <a:ext cx="366395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기존 서비스와의 차별점</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3076" name="Picture 4" descr="생성된 이미지">
            <a:extLst>
              <a:ext uri="{FF2B5EF4-FFF2-40B4-BE49-F238E27FC236}">
                <a16:creationId xmlns:a16="http://schemas.microsoft.com/office/drawing/2014/main" id="{E3643D16-55B1-32EC-17CF-36F2D85B3D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8475" y="3714750"/>
            <a:ext cx="4648200" cy="4648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DEBBAA-CC87-1A03-2150-3EF5D7AEBA7A}"/>
              </a:ext>
            </a:extLst>
          </p:cNvPr>
          <p:cNvSpPr txBox="1"/>
          <p:nvPr/>
        </p:nvSpPr>
        <p:spPr>
          <a:xfrm>
            <a:off x="15038746" y="31078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pic>
        <p:nvPicPr>
          <p:cNvPr id="3082" name="Picture 10" descr="생성된 이미지">
            <a:extLst>
              <a:ext uri="{FF2B5EF4-FFF2-40B4-BE49-F238E27FC236}">
                <a16:creationId xmlns:a16="http://schemas.microsoft.com/office/drawing/2014/main" id="{5FA2DB75-0C9C-F369-F5BF-59D3E100CD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06324" y="3705407"/>
            <a:ext cx="4635499" cy="463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781050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데이터셋 구축</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2" name="TextBox 12"/>
          <p:cNvSpPr txBox="1"/>
          <p:nvPr/>
        </p:nvSpPr>
        <p:spPr>
          <a:xfrm>
            <a:off x="5010150" y="1143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8" name="TextBox 12">
            <a:extLst>
              <a:ext uri="{FF2B5EF4-FFF2-40B4-BE49-F238E27FC236}">
                <a16:creationId xmlns:a16="http://schemas.microsoft.com/office/drawing/2014/main" id="{5965CB28-A13C-38EC-B368-863ACFA9FA2D}"/>
              </a:ext>
            </a:extLst>
          </p:cNvPr>
          <p:cNvSpPr txBox="1"/>
          <p:nvPr/>
        </p:nvSpPr>
        <p:spPr>
          <a:xfrm>
            <a:off x="5010148" y="54102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데이터셋 구축</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21" name="그림 20" descr="스크린샷, 그래픽, 클립아트, 디자인이(가) 표시된 사진&#10;&#10;AI가 생성한 콘텐츠는 부정확할 수 있습니다.">
            <a:extLst>
              <a:ext uri="{FF2B5EF4-FFF2-40B4-BE49-F238E27FC236}">
                <a16:creationId xmlns:a16="http://schemas.microsoft.com/office/drawing/2014/main" id="{6620F92C-CD52-8332-CE9C-3117DF86A0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1200" y="6582079"/>
            <a:ext cx="2438400" cy="2438400"/>
          </a:xfrm>
          <a:prstGeom prst="rect">
            <a:avLst/>
          </a:prstGeom>
        </p:spPr>
      </p:pic>
      <p:pic>
        <p:nvPicPr>
          <p:cNvPr id="24" name="그림 23" descr="만화 영화, 클립아트, 아동 미술, 일러스트레이션이(가) 표시된 사진&#10;&#10;AI가 생성한 콘텐츠는 부정확할 수 있습니다.">
            <a:extLst>
              <a:ext uri="{FF2B5EF4-FFF2-40B4-BE49-F238E27FC236}">
                <a16:creationId xmlns:a16="http://schemas.microsoft.com/office/drawing/2014/main" id="{08234BD0-0FAF-6C69-BACD-4360658BF8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5852" y="6438900"/>
            <a:ext cx="2686053" cy="2686053"/>
          </a:xfrm>
          <a:prstGeom prst="rect">
            <a:avLst/>
          </a:prstGeom>
        </p:spPr>
      </p:pic>
      <p:pic>
        <p:nvPicPr>
          <p:cNvPr id="26" name="그림 25" descr="디자인이(가) 표시된 사진&#10;&#10;AI가 생성한 콘텐츠는 부정확할 수 있습니다.">
            <a:extLst>
              <a:ext uri="{FF2B5EF4-FFF2-40B4-BE49-F238E27FC236}">
                <a16:creationId xmlns:a16="http://schemas.microsoft.com/office/drawing/2014/main" id="{D93AEA81-E643-1F62-B5E1-9A97B56A7F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21001" y="6670438"/>
            <a:ext cx="2280123" cy="2280123"/>
          </a:xfrm>
          <a:prstGeom prst="rect">
            <a:avLst/>
          </a:prstGeom>
        </p:spPr>
      </p:pic>
      <p:sp>
        <p:nvSpPr>
          <p:cNvPr id="27" name="TextBox 8">
            <a:extLst>
              <a:ext uri="{FF2B5EF4-FFF2-40B4-BE49-F238E27FC236}">
                <a16:creationId xmlns:a16="http://schemas.microsoft.com/office/drawing/2014/main" id="{5A4FA24E-1453-4F39-5B78-618E9533C41E}"/>
              </a:ext>
            </a:extLst>
          </p:cNvPr>
          <p:cNvSpPr txBox="1"/>
          <p:nvPr/>
        </p:nvSpPr>
        <p:spPr>
          <a:xfrm>
            <a:off x="5703460"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데이터 다양성 확보</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8" name="TextBox 8">
            <a:extLst>
              <a:ext uri="{FF2B5EF4-FFF2-40B4-BE49-F238E27FC236}">
                <a16:creationId xmlns:a16="http://schemas.microsoft.com/office/drawing/2014/main" id="{29710B51-8809-6F06-FBBE-E688D73D6092}"/>
              </a:ext>
            </a:extLst>
          </p:cNvPr>
          <p:cNvSpPr txBox="1"/>
          <p:nvPr/>
        </p:nvSpPr>
        <p:spPr>
          <a:xfrm>
            <a:off x="9836155"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딸기와 </a:t>
            </a:r>
            <a:r>
              <a:rPr lang="ko-KR" altLang="en-US" sz="2500" b="1" dirty="0" err="1">
                <a:solidFill>
                  <a:srgbClr val="4C680F"/>
                </a:solidFill>
                <a:latin typeface="Pretendard Regular" panose="020B0600000101010101" charset="-127"/>
                <a:ea typeface="Pretendard Regular" panose="020B0600000101010101" charset="-127"/>
              </a:rPr>
              <a:t>비딸기</a:t>
            </a:r>
            <a:r>
              <a:rPr lang="ko-KR" altLang="en-US" sz="2500" b="1" dirty="0">
                <a:solidFill>
                  <a:srgbClr val="4C680F"/>
                </a:solidFill>
                <a:latin typeface="Pretendard Regular" panose="020B0600000101010101" charset="-127"/>
                <a:ea typeface="Pretendard Regular" panose="020B0600000101010101" charset="-127"/>
              </a:rPr>
              <a:t> 객체 구분</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9" name="TextBox 8">
            <a:extLst>
              <a:ext uri="{FF2B5EF4-FFF2-40B4-BE49-F238E27FC236}">
                <a16:creationId xmlns:a16="http://schemas.microsoft.com/office/drawing/2014/main" id="{0CB493BB-8F73-2310-1D7A-8F5E28813E03}"/>
              </a:ext>
            </a:extLst>
          </p:cNvPr>
          <p:cNvSpPr txBox="1"/>
          <p:nvPr/>
        </p:nvSpPr>
        <p:spPr>
          <a:xfrm>
            <a:off x="14450301" y="9105900"/>
            <a:ext cx="2021521" cy="876300"/>
          </a:xfrm>
          <a:prstGeom prst="rect">
            <a:avLst/>
          </a:prstGeom>
        </p:spPr>
        <p:txBody>
          <a:bodyPr lIns="0" tIns="0" rIns="0" bIns="0" rtlCol="0" anchor="ctr"/>
          <a:lstStyle/>
          <a:p>
            <a:pPr lvl="0" algn="l">
              <a:lnSpc>
                <a:spcPct val="116199"/>
              </a:lnSpc>
            </a:pPr>
            <a:r>
              <a:rPr lang="ko-KR" altLang="en-US" sz="2500" b="1">
                <a:solidFill>
                  <a:srgbClr val="4C680F"/>
                </a:solidFill>
                <a:latin typeface="Pretendard Regular" panose="020B0600000101010101" charset="-127"/>
                <a:ea typeface="Pretendard Regular" panose="020B0600000101010101" charset="-127"/>
              </a:rPr>
              <a:t>이미지 정규화</a:t>
            </a:r>
            <a:endParaRPr lang="en-US" sz="2500" b="1" i="0" u="none" strike="noStrike" dirty="0">
              <a:solidFill>
                <a:srgbClr val="4C680F"/>
              </a:solidFill>
              <a:latin typeface="Pretendard Regular" panose="020B0600000101010101" charset="-127"/>
              <a:ea typeface="Pretendard Regular" panose="020B0600000101010101" charset="-127"/>
            </a:endParaRPr>
          </a:p>
        </p:txBody>
      </p:sp>
      <p:pic>
        <p:nvPicPr>
          <p:cNvPr id="14" name="그림 13">
            <a:extLst>
              <a:ext uri="{FF2B5EF4-FFF2-40B4-BE49-F238E27FC236}">
                <a16:creationId xmlns:a16="http://schemas.microsoft.com/office/drawing/2014/main" id="{9646C4D3-E3F0-C502-935D-8FE2B9936B2F}"/>
              </a:ext>
            </a:extLst>
          </p:cNvPr>
          <p:cNvPicPr>
            <a:picLocks noChangeAspect="1"/>
          </p:cNvPicPr>
          <p:nvPr/>
        </p:nvPicPr>
        <p:blipFill>
          <a:blip r:embed="rId9"/>
          <a:srcRect l="19927" r="9660"/>
          <a:stretch/>
        </p:blipFill>
        <p:spPr>
          <a:xfrm>
            <a:off x="5051670" y="1031221"/>
            <a:ext cx="5832232" cy="3995458"/>
          </a:xfrm>
          <a:prstGeom prst="rect">
            <a:avLst/>
          </a:prstGeom>
        </p:spPr>
      </p:pic>
      <p:pic>
        <p:nvPicPr>
          <p:cNvPr id="17" name="그림 16">
            <a:extLst>
              <a:ext uri="{FF2B5EF4-FFF2-40B4-BE49-F238E27FC236}">
                <a16:creationId xmlns:a16="http://schemas.microsoft.com/office/drawing/2014/main" id="{4E395EA4-845C-A64A-D5AD-6F4CC84ACFAA}"/>
              </a:ext>
            </a:extLst>
          </p:cNvPr>
          <p:cNvPicPr>
            <a:picLocks noChangeAspect="1"/>
          </p:cNvPicPr>
          <p:nvPr/>
        </p:nvPicPr>
        <p:blipFill>
          <a:blip r:embed="rId10"/>
          <a:srcRect r="29758"/>
          <a:stretch/>
        </p:blipFill>
        <p:spPr>
          <a:xfrm>
            <a:off x="11125200" y="1043922"/>
            <a:ext cx="6362700" cy="3982757"/>
          </a:xfrm>
          <a:prstGeom prst="rect">
            <a:avLst/>
          </a:prstGeom>
        </p:spPr>
      </p:pic>
    </p:spTree>
    <p:extLst>
      <p:ext uri="{BB962C8B-B14F-4D97-AF65-F5344CB8AC3E}">
        <p14:creationId xmlns:p14="http://schemas.microsoft.com/office/powerpoint/2010/main" val="763254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4BB6B-45FC-B160-2D6D-ED3E5458B5F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891798C-0A56-8C60-F820-B8F381774F36}"/>
              </a:ext>
            </a:extLst>
          </p:cNvPr>
          <p:cNvPicPr>
            <a:picLocks noChangeAspect="1"/>
          </p:cNvPicPr>
          <p:nvPr/>
        </p:nvPicPr>
        <p:blipFill>
          <a:blip r:embed="rId3"/>
          <a:stretch>
            <a:fillRect/>
          </a:stretch>
        </p:blipFill>
        <p:spPr>
          <a:xfrm>
            <a:off x="0" y="0"/>
            <a:ext cx="4445000" cy="10280650"/>
          </a:xfrm>
          <a:prstGeom prst="rect">
            <a:avLst/>
          </a:prstGeom>
        </p:spPr>
      </p:pic>
      <p:pic>
        <p:nvPicPr>
          <p:cNvPr id="3" name="Picture 3">
            <a:extLst>
              <a:ext uri="{FF2B5EF4-FFF2-40B4-BE49-F238E27FC236}">
                <a16:creationId xmlns:a16="http://schemas.microsoft.com/office/drawing/2014/main" id="{415E4321-8F7E-91EF-9977-75B0A9F45290}"/>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9CFEEA96-2EBA-9520-EE2B-CB30E030BD6E}"/>
              </a:ext>
            </a:extLst>
          </p:cNvPr>
          <p:cNvPicPr>
            <a:picLocks noChangeAspect="1"/>
          </p:cNvPicPr>
          <p:nvPr/>
        </p:nvPicPr>
        <p:blipFill>
          <a:blip r:embed="rId5"/>
          <a:stretch>
            <a:fillRect/>
          </a:stretch>
        </p:blipFill>
        <p:spPr>
          <a:xfrm rot="-5400000">
            <a:off x="7137400" y="5156200"/>
            <a:ext cx="8445500" cy="12700"/>
          </a:xfrm>
          <a:prstGeom prst="rect">
            <a:avLst/>
          </a:prstGeom>
        </p:spPr>
      </p:pic>
      <p:sp>
        <p:nvSpPr>
          <p:cNvPr id="23" name="TextBox 4">
            <a:extLst>
              <a:ext uri="{FF2B5EF4-FFF2-40B4-BE49-F238E27FC236}">
                <a16:creationId xmlns:a16="http://schemas.microsoft.com/office/drawing/2014/main" id="{30A3802B-8CF6-A9E9-B4E3-F2872D84CAB8}"/>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생성형 </a:t>
            </a:r>
            <a:r>
              <a:rPr lang="en-US" altLang="ko-KR" sz="7000">
                <a:solidFill>
                  <a:srgbClr val="4C680F"/>
                </a:solidFill>
                <a:latin typeface="Pretendard Black" panose="020B0600000101010101" charset="-127"/>
                <a:ea typeface="Pretendard Black" panose="020B0600000101010101" charset="-127"/>
                <a:cs typeface="Pretendard ExtraBold" panose="02000903000000020004" pitchFamily="50" charset="-127"/>
              </a:rPr>
              <a:t>AI </a:t>
            </a:r>
          </a:p>
          <a:p>
            <a:pPr lvl="0" algn="l">
              <a:lnSpc>
                <a:spcPct val="99600"/>
              </a:lnSpc>
            </a:pPr>
            <a:r>
              <a:rPr lang="ko-KR" altLang="en-US" sz="7000" b="0" i="0" u="none" strike="noStrike">
                <a:solidFill>
                  <a:srgbClr val="4C680F"/>
                </a:solidFill>
                <a:latin typeface="Pretendard Black" panose="020B0600000101010101" charset="-127"/>
                <a:ea typeface="Pretendard Black" panose="020B0600000101010101" charset="-127"/>
                <a:cs typeface="Pretendard ExtraBold" panose="02000903000000020004" pitchFamily="50" charset="-127"/>
              </a:rPr>
              <a:t>활용 방안</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24" name="TextBox 9">
            <a:extLst>
              <a:ext uri="{FF2B5EF4-FFF2-40B4-BE49-F238E27FC236}">
                <a16:creationId xmlns:a16="http://schemas.microsoft.com/office/drawing/2014/main" id="{7B92040B-7853-E147-7411-7B7BE9563430}"/>
              </a:ext>
            </a:extLst>
          </p:cNvPr>
          <p:cNvSpPr txBox="1"/>
          <p:nvPr/>
        </p:nvSpPr>
        <p:spPr>
          <a:xfrm>
            <a:off x="5685004" y="1987188"/>
            <a:ext cx="4435141" cy="1066800"/>
          </a:xfrm>
          <a:prstGeom prst="rect">
            <a:avLst/>
          </a:prstGeom>
        </p:spPr>
        <p:txBody>
          <a:bodyPr lIns="0" tIns="0" rIns="0" bIns="0" rtlCol="0" anchor="ctr"/>
          <a:lstStyle/>
          <a:p>
            <a:pPr lvl="0" algn="ctr">
              <a:lnSpc>
                <a:spcPct val="116199"/>
              </a:lnSpc>
            </a:pPr>
            <a:r>
              <a:rPr lang="ko-KR" altLang="en-US"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데이터 분석 및 </a:t>
            </a:r>
            <a:endParaRPr lang="en-US" altLang="ko-KR"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ctr">
              <a:lnSpc>
                <a:spcPct val="116199"/>
              </a:lnSpc>
            </a:pPr>
            <a:r>
              <a:rPr lang="ko-KR" altLang="en-US"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다국어 지원</a:t>
            </a:r>
            <a:endParaRPr lang="en-US" altLang="ko-KR"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25" name="TextBox 12">
            <a:extLst>
              <a:ext uri="{FF2B5EF4-FFF2-40B4-BE49-F238E27FC236}">
                <a16:creationId xmlns:a16="http://schemas.microsoft.com/office/drawing/2014/main" id="{76982286-0514-E63A-24A2-70EE4F5EFB5B}"/>
              </a:ext>
            </a:extLst>
          </p:cNvPr>
          <p:cNvSpPr txBox="1"/>
          <p:nvPr/>
        </p:nvSpPr>
        <p:spPr>
          <a:xfrm>
            <a:off x="11988790" y="1946094"/>
            <a:ext cx="5651510" cy="1066800"/>
          </a:xfrm>
          <a:prstGeom prst="rect">
            <a:avLst/>
          </a:prstGeom>
        </p:spPr>
        <p:txBody>
          <a:bodyPr lIns="0" tIns="0" rIns="0" bIns="0" rtlCol="0" anchor="ctr"/>
          <a:lstStyle/>
          <a:p>
            <a:pPr lvl="0" algn="ctr">
              <a:lnSpc>
                <a:spcPct val="116199"/>
              </a:lnSpc>
            </a:pPr>
            <a:r>
              <a:rPr lang="ko-KR" altLang="en-US" sz="3000">
                <a:solidFill>
                  <a:srgbClr val="4C680F"/>
                </a:solidFill>
                <a:latin typeface="Pretendard ExtraBold"/>
                <a:ea typeface="Pretendard ExtraBold"/>
              </a:rPr>
              <a:t>메시지 번역 지원</a:t>
            </a:r>
            <a:endParaRPr lang="en-US" sz="3000" b="0" i="0" u="none" strike="noStrike" dirty="0">
              <a:solidFill>
                <a:srgbClr val="4C680F"/>
              </a:solidFill>
              <a:latin typeface="Pretendard ExtraBold"/>
            </a:endParaRPr>
          </a:p>
        </p:txBody>
      </p:sp>
      <p:sp>
        <p:nvSpPr>
          <p:cNvPr id="5" name="TextBox 4">
            <a:extLst>
              <a:ext uri="{FF2B5EF4-FFF2-40B4-BE49-F238E27FC236}">
                <a16:creationId xmlns:a16="http://schemas.microsoft.com/office/drawing/2014/main" id="{DE523A5F-EE76-C230-8F94-3CA85C04CAED}"/>
              </a:ext>
            </a:extLst>
          </p:cNvPr>
          <p:cNvSpPr txBox="1"/>
          <p:nvPr/>
        </p:nvSpPr>
        <p:spPr>
          <a:xfrm>
            <a:off x="15038746" y="31078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6" name="TextBox 5">
            <a:extLst>
              <a:ext uri="{FF2B5EF4-FFF2-40B4-BE49-F238E27FC236}">
                <a16:creationId xmlns:a16="http://schemas.microsoft.com/office/drawing/2014/main" id="{AD67D254-A8B2-AB83-1967-62276293DF1B}"/>
              </a:ext>
            </a:extLst>
          </p:cNvPr>
          <p:cNvSpPr txBox="1"/>
          <p:nvPr/>
        </p:nvSpPr>
        <p:spPr>
          <a:xfrm>
            <a:off x="5685004" y="3619500"/>
            <a:ext cx="4652794" cy="3939540"/>
          </a:xfrm>
          <a:prstGeom prst="rect">
            <a:avLst/>
          </a:prstGeom>
          <a:noFill/>
        </p:spPr>
        <p:txBody>
          <a:bodyPr wrap="square" rtlCol="0">
            <a:spAutoFit/>
          </a:bodyPr>
          <a:lstStyle/>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방대한 농작물 데이터를 자동 분석</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딸기 수확 시기 판별을 위한 데이터 분석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분석결과를 음성 및 텍스트로 응답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여러 언어를 지원하여</a:t>
            </a:r>
            <a:r>
              <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rPr>
              <a:t>, </a:t>
            </a: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다국적 근로자 또한 협업이 원활하게 함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p:txBody>
      </p:sp>
      <p:sp>
        <p:nvSpPr>
          <p:cNvPr id="10" name="TextBox 9">
            <a:extLst>
              <a:ext uri="{FF2B5EF4-FFF2-40B4-BE49-F238E27FC236}">
                <a16:creationId xmlns:a16="http://schemas.microsoft.com/office/drawing/2014/main" id="{7A9FFD08-DC83-2986-8DB7-3B40BDA7716A}"/>
              </a:ext>
            </a:extLst>
          </p:cNvPr>
          <p:cNvSpPr txBox="1"/>
          <p:nvPr/>
        </p:nvSpPr>
        <p:spPr>
          <a:xfrm>
            <a:off x="12877800" y="3576199"/>
            <a:ext cx="4652794" cy="5093702"/>
          </a:xfrm>
          <a:prstGeom prst="rect">
            <a:avLst/>
          </a:prstGeom>
          <a:noFill/>
        </p:spPr>
        <p:txBody>
          <a:bodyPr wrap="square" rtlCol="0">
            <a:spAutoFit/>
          </a:bodyPr>
          <a:lstStyle/>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현지 언어가  익숙하지 않은 다국적 노동자의 소통을 지원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문화와 존칭등을 반영한 자연스러운 번역 출력</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전송을 받는 사용자에 따라 자동으로 번역 언어 선택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기존 메시지 앱과의 연동해 번역 후 전송</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p:txBody>
      </p:sp>
    </p:spTree>
    <p:extLst>
      <p:ext uri="{BB962C8B-B14F-4D97-AF65-F5344CB8AC3E}">
        <p14:creationId xmlns:p14="http://schemas.microsoft.com/office/powerpoint/2010/main" val="164996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stretch>
            <a:fillRect/>
          </a:stretch>
        </p:blipFill>
        <p:spPr>
          <a:xfrm>
            <a:off x="0" y="0"/>
            <a:ext cx="4445000" cy="7810500"/>
          </a:xfrm>
          <a:prstGeom prst="rect">
            <a:avLst/>
          </a:prstGeom>
        </p:spPr>
      </p:pic>
      <p:pic>
        <p:nvPicPr>
          <p:cNvPr id="6" name="Picture 6"/>
          <p:cNvPicPr>
            <a:picLocks noChangeAspect="1"/>
          </p:cNvPicPr>
          <p:nvPr/>
        </p:nvPicPr>
        <p:blipFill>
          <a:blip r:embed="rId3"/>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탐지 및 분석</a:t>
            </a:r>
            <a:r>
              <a:rPr lang="en-US" altLang="ko-KR"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p>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앱 서비스 프로세스</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9" name="Google Shape;55;p13">
            <a:extLst>
              <a:ext uri="{FF2B5EF4-FFF2-40B4-BE49-F238E27FC236}">
                <a16:creationId xmlns:a16="http://schemas.microsoft.com/office/drawing/2014/main" id="{E452E918-D0FB-F44E-5497-9B836E66B73E}"/>
              </a:ext>
            </a:extLst>
          </p:cNvPr>
          <p:cNvSpPr/>
          <p:nvPr/>
        </p:nvSpPr>
        <p:spPr>
          <a:xfrm>
            <a:off x="12801006" y="603139"/>
            <a:ext cx="4848615"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0" name="Google Shape;56;p13">
            <a:extLst>
              <a:ext uri="{FF2B5EF4-FFF2-40B4-BE49-F238E27FC236}">
                <a16:creationId xmlns:a16="http://schemas.microsoft.com/office/drawing/2014/main" id="{EB1F91DE-226D-F471-C8C4-B636EE0480DD}"/>
              </a:ext>
            </a:extLst>
          </p:cNvPr>
          <p:cNvSpPr/>
          <p:nvPr/>
        </p:nvSpPr>
        <p:spPr>
          <a:xfrm>
            <a:off x="6955473" y="594346"/>
            <a:ext cx="5270902"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1" name="Google Shape;57;p13">
            <a:extLst>
              <a:ext uri="{FF2B5EF4-FFF2-40B4-BE49-F238E27FC236}">
                <a16:creationId xmlns:a16="http://schemas.microsoft.com/office/drawing/2014/main" id="{D0F64919-957B-7A6D-30C7-D1B83AFA2543}"/>
              </a:ext>
            </a:extLst>
          </p:cNvPr>
          <p:cNvSpPr/>
          <p:nvPr/>
        </p:nvSpPr>
        <p:spPr>
          <a:xfrm>
            <a:off x="8544489" y="1729987"/>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22" name="Google Shape;58;p13">
            <a:extLst>
              <a:ext uri="{FF2B5EF4-FFF2-40B4-BE49-F238E27FC236}">
                <a16:creationId xmlns:a16="http://schemas.microsoft.com/office/drawing/2014/main" id="{39ADB17B-D89A-18A4-AA64-64CC8BBF77B5}"/>
              </a:ext>
            </a:extLst>
          </p:cNvPr>
          <p:cNvCxnSpPr>
            <a:cxnSpLocks/>
            <a:stCxn id="21" idx="4"/>
            <a:endCxn id="23" idx="0"/>
          </p:cNvCxnSpPr>
          <p:nvPr/>
        </p:nvCxnSpPr>
        <p:spPr>
          <a:xfrm flipH="1">
            <a:off x="9679557" y="2267793"/>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23" name="Google Shape;59;p13">
            <a:extLst>
              <a:ext uri="{FF2B5EF4-FFF2-40B4-BE49-F238E27FC236}">
                <a16:creationId xmlns:a16="http://schemas.microsoft.com/office/drawing/2014/main" id="{20DAF576-64A0-19AE-78D7-B5B905DAC728}"/>
              </a:ext>
            </a:extLst>
          </p:cNvPr>
          <p:cNvSpPr/>
          <p:nvPr/>
        </p:nvSpPr>
        <p:spPr>
          <a:xfrm>
            <a:off x="8543201" y="252297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24" name="Google Shape;60;p13">
            <a:extLst>
              <a:ext uri="{FF2B5EF4-FFF2-40B4-BE49-F238E27FC236}">
                <a16:creationId xmlns:a16="http://schemas.microsoft.com/office/drawing/2014/main" id="{0C5605F1-5DBE-70A5-F592-5919CB0568B2}"/>
              </a:ext>
            </a:extLst>
          </p:cNvPr>
          <p:cNvCxnSpPr>
            <a:cxnSpLocks/>
            <a:stCxn id="23" idx="2"/>
            <a:endCxn id="25" idx="0"/>
          </p:cNvCxnSpPr>
          <p:nvPr/>
        </p:nvCxnSpPr>
        <p:spPr>
          <a:xfrm>
            <a:off x="9679557" y="3119728"/>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5" name="Google Shape;61;p13">
            <a:extLst>
              <a:ext uri="{FF2B5EF4-FFF2-40B4-BE49-F238E27FC236}">
                <a16:creationId xmlns:a16="http://schemas.microsoft.com/office/drawing/2014/main" id="{63EA6B76-780D-68A8-E6B1-B3B44361A599}"/>
              </a:ext>
            </a:extLst>
          </p:cNvPr>
          <p:cNvSpPr/>
          <p:nvPr/>
        </p:nvSpPr>
        <p:spPr>
          <a:xfrm>
            <a:off x="8543403" y="345207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6" name="Google Shape;62;p13">
            <a:extLst>
              <a:ext uri="{FF2B5EF4-FFF2-40B4-BE49-F238E27FC236}">
                <a16:creationId xmlns:a16="http://schemas.microsoft.com/office/drawing/2014/main" id="{33D87BFA-F503-09B8-198C-DC0C6BD62EE2}"/>
              </a:ext>
            </a:extLst>
          </p:cNvPr>
          <p:cNvCxnSpPr>
            <a:cxnSpLocks/>
            <a:stCxn id="25" idx="2"/>
            <a:endCxn id="27" idx="0"/>
          </p:cNvCxnSpPr>
          <p:nvPr/>
        </p:nvCxnSpPr>
        <p:spPr>
          <a:xfrm>
            <a:off x="9679759" y="4048826"/>
            <a:ext cx="0" cy="332525"/>
          </a:xfrm>
          <a:prstGeom prst="straightConnector1">
            <a:avLst/>
          </a:prstGeom>
          <a:noFill/>
          <a:ln w="38100" cap="flat" cmpd="sng">
            <a:solidFill>
              <a:schemeClr val="dk2"/>
            </a:solidFill>
            <a:prstDash val="solid"/>
            <a:round/>
            <a:headEnd type="none" w="med" len="med"/>
            <a:tailEnd type="triangle" w="med" len="med"/>
          </a:ln>
        </p:spPr>
      </p:cxnSp>
      <p:sp>
        <p:nvSpPr>
          <p:cNvPr id="27" name="Google Shape;63;p13">
            <a:extLst>
              <a:ext uri="{FF2B5EF4-FFF2-40B4-BE49-F238E27FC236}">
                <a16:creationId xmlns:a16="http://schemas.microsoft.com/office/drawing/2014/main" id="{80984C10-E700-F96E-5787-F529BE48B61A}"/>
              </a:ext>
            </a:extLst>
          </p:cNvPr>
          <p:cNvSpPr/>
          <p:nvPr/>
        </p:nvSpPr>
        <p:spPr>
          <a:xfrm>
            <a:off x="8543201" y="438117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sp>
        <p:nvSpPr>
          <p:cNvPr id="28" name="Google Shape;64;p13">
            <a:extLst>
              <a:ext uri="{FF2B5EF4-FFF2-40B4-BE49-F238E27FC236}">
                <a16:creationId xmlns:a16="http://schemas.microsoft.com/office/drawing/2014/main" id="{118B1FA4-7FE9-AE69-4486-D96BDD06504D}"/>
              </a:ext>
            </a:extLst>
          </p:cNvPr>
          <p:cNvSpPr/>
          <p:nvPr/>
        </p:nvSpPr>
        <p:spPr>
          <a:xfrm>
            <a:off x="14089465" y="268446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29" name="Google Shape;65;p13">
            <a:extLst>
              <a:ext uri="{FF2B5EF4-FFF2-40B4-BE49-F238E27FC236}">
                <a16:creationId xmlns:a16="http://schemas.microsoft.com/office/drawing/2014/main" id="{2964436E-28B6-A568-FD73-4B2CA3BA85BB}"/>
              </a:ext>
            </a:extLst>
          </p:cNvPr>
          <p:cNvCxnSpPr>
            <a:cxnSpLocks/>
            <a:stCxn id="27" idx="2"/>
            <a:endCxn id="30" idx="0"/>
          </p:cNvCxnSpPr>
          <p:nvPr/>
        </p:nvCxnSpPr>
        <p:spPr>
          <a:xfrm>
            <a:off x="9679557" y="4977923"/>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30" name="Google Shape;66;p13">
            <a:extLst>
              <a:ext uri="{FF2B5EF4-FFF2-40B4-BE49-F238E27FC236}">
                <a16:creationId xmlns:a16="http://schemas.microsoft.com/office/drawing/2014/main" id="{7C4F482B-80C7-13F0-9C8F-C273D0509FE8}"/>
              </a:ext>
            </a:extLst>
          </p:cNvPr>
          <p:cNvSpPr/>
          <p:nvPr/>
        </p:nvSpPr>
        <p:spPr>
          <a:xfrm>
            <a:off x="8543403" y="526479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cxnSp>
        <p:nvCxnSpPr>
          <p:cNvPr id="31" name="Google Shape;67;p13">
            <a:extLst>
              <a:ext uri="{FF2B5EF4-FFF2-40B4-BE49-F238E27FC236}">
                <a16:creationId xmlns:a16="http://schemas.microsoft.com/office/drawing/2014/main" id="{2CB6F0AE-91DD-8D09-EF9F-1B34923AD7A4}"/>
              </a:ext>
            </a:extLst>
          </p:cNvPr>
          <p:cNvCxnSpPr>
            <a:cxnSpLocks/>
            <a:stCxn id="30" idx="2"/>
          </p:cNvCxnSpPr>
          <p:nvPr/>
        </p:nvCxnSpPr>
        <p:spPr>
          <a:xfrm>
            <a:off x="9679759" y="5861542"/>
            <a:ext cx="0" cy="286850"/>
          </a:xfrm>
          <a:prstGeom prst="straightConnector1">
            <a:avLst/>
          </a:prstGeom>
          <a:noFill/>
          <a:ln w="38100" cap="flat" cmpd="sng">
            <a:solidFill>
              <a:schemeClr val="dk2"/>
            </a:solidFill>
            <a:prstDash val="solid"/>
            <a:round/>
            <a:headEnd type="none" w="med" len="med"/>
            <a:tailEnd type="triangle" w="med" len="med"/>
          </a:ln>
        </p:spPr>
      </p:cxnSp>
      <p:sp>
        <p:nvSpPr>
          <p:cNvPr id="32" name="Google Shape;70;p13">
            <a:extLst>
              <a:ext uri="{FF2B5EF4-FFF2-40B4-BE49-F238E27FC236}">
                <a16:creationId xmlns:a16="http://schemas.microsoft.com/office/drawing/2014/main" id="{3559C9D2-BB14-89AE-217A-4D5795BD3D87}"/>
              </a:ext>
            </a:extLst>
          </p:cNvPr>
          <p:cNvSpPr/>
          <p:nvPr/>
        </p:nvSpPr>
        <p:spPr>
          <a:xfrm>
            <a:off x="8535768" y="702638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베이스에 </a:t>
            </a:r>
            <a:endParaRPr lang="en-US" altLang="ko-K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숙성도 및 통계 자료 전송</a:t>
            </a:r>
            <a:endParaRPr sz="1500" dirty="0">
              <a:latin typeface="Pretendard Regular" panose="020B0600000101010101" charset="-127"/>
              <a:ea typeface="Pretendard Regular" panose="020B0600000101010101" charset="-127"/>
            </a:endParaRPr>
          </a:p>
        </p:txBody>
      </p:sp>
      <p:sp>
        <p:nvSpPr>
          <p:cNvPr id="33" name="Google Shape;72;p13">
            <a:extLst>
              <a:ext uri="{FF2B5EF4-FFF2-40B4-BE49-F238E27FC236}">
                <a16:creationId xmlns:a16="http://schemas.microsoft.com/office/drawing/2014/main" id="{FBA04DAA-AE81-692D-4D18-0061E3D238A6}"/>
              </a:ext>
            </a:extLst>
          </p:cNvPr>
          <p:cNvSpPr/>
          <p:nvPr/>
        </p:nvSpPr>
        <p:spPr>
          <a:xfrm>
            <a:off x="8538503" y="616755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 별 숙성도 측정</a:t>
            </a:r>
            <a:endParaRPr sz="1500" dirty="0">
              <a:latin typeface="Pretendard Regular" panose="020B0600000101010101" charset="-127"/>
              <a:ea typeface="Pretendard Regular" panose="020B0600000101010101" charset="-127"/>
            </a:endParaRPr>
          </a:p>
        </p:txBody>
      </p:sp>
      <p:cxnSp>
        <p:nvCxnSpPr>
          <p:cNvPr id="35" name="Google Shape;75;p13">
            <a:extLst>
              <a:ext uri="{FF2B5EF4-FFF2-40B4-BE49-F238E27FC236}">
                <a16:creationId xmlns:a16="http://schemas.microsoft.com/office/drawing/2014/main" id="{98AC8535-1CC1-0CA4-1343-C9265683D247}"/>
              </a:ext>
            </a:extLst>
          </p:cNvPr>
          <p:cNvCxnSpPr>
            <a:cxnSpLocks/>
          </p:cNvCxnSpPr>
          <p:nvPr/>
        </p:nvCxnSpPr>
        <p:spPr>
          <a:xfrm>
            <a:off x="9674859" y="6764303"/>
            <a:ext cx="0" cy="259104"/>
          </a:xfrm>
          <a:prstGeom prst="straightConnector1">
            <a:avLst/>
          </a:prstGeom>
          <a:noFill/>
          <a:ln w="38100" cap="flat" cmpd="sng">
            <a:solidFill>
              <a:schemeClr val="dk2"/>
            </a:solidFill>
            <a:prstDash val="solid"/>
            <a:round/>
            <a:headEnd type="none" w="med" len="med"/>
            <a:tailEnd type="triangle" w="med" len="med"/>
          </a:ln>
        </p:spPr>
      </p:cxnSp>
      <p:cxnSp>
        <p:nvCxnSpPr>
          <p:cNvPr id="37" name="Google Shape;78;p13">
            <a:extLst>
              <a:ext uri="{FF2B5EF4-FFF2-40B4-BE49-F238E27FC236}">
                <a16:creationId xmlns:a16="http://schemas.microsoft.com/office/drawing/2014/main" id="{7273EEFF-D7EE-6AA5-4DC5-E215C876BB73}"/>
              </a:ext>
            </a:extLst>
          </p:cNvPr>
          <p:cNvCxnSpPr>
            <a:cxnSpLocks/>
            <a:endCxn id="38" idx="0"/>
          </p:cNvCxnSpPr>
          <p:nvPr/>
        </p:nvCxnSpPr>
        <p:spPr>
          <a:xfrm>
            <a:off x="15225517" y="328119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38" name="Google Shape;79;p13">
            <a:extLst>
              <a:ext uri="{FF2B5EF4-FFF2-40B4-BE49-F238E27FC236}">
                <a16:creationId xmlns:a16="http://schemas.microsoft.com/office/drawing/2014/main" id="{9BAD9606-8FF0-2508-605C-4DAC2061B8CB}"/>
              </a:ext>
            </a:extLst>
          </p:cNvPr>
          <p:cNvSpPr/>
          <p:nvPr/>
        </p:nvSpPr>
        <p:spPr>
          <a:xfrm>
            <a:off x="14089566" y="36602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생성형 </a:t>
            </a:r>
            <a:r>
              <a:rPr lang="en-US" altLang="ko-KR" sz="1500">
                <a:latin typeface="Pretendard Regular" panose="020B0600000101010101" charset="-127"/>
                <a:ea typeface="Pretendard Regular" panose="020B0600000101010101" charset="-127"/>
              </a:rPr>
              <a:t>AI </a:t>
            </a:r>
            <a:r>
              <a:rPr lang="ko-KR" altLang="en-US" sz="1500">
                <a:latin typeface="Pretendard Regular" panose="020B0600000101010101" charset="-127"/>
                <a:ea typeface="Pretendard Regular" panose="020B0600000101010101" charset="-127"/>
              </a:rPr>
              <a:t>분석</a:t>
            </a:r>
            <a:endParaRPr lang="ko-KR" altLang="en-US" sz="1500" dirty="0">
              <a:latin typeface="Pretendard Regular" panose="020B0600000101010101" charset="-127"/>
              <a:ea typeface="Pretendard Regular" panose="020B0600000101010101" charset="-127"/>
            </a:endParaRPr>
          </a:p>
        </p:txBody>
      </p:sp>
      <p:sp>
        <p:nvSpPr>
          <p:cNvPr id="39" name="Google Shape;80;p13">
            <a:extLst>
              <a:ext uri="{FF2B5EF4-FFF2-40B4-BE49-F238E27FC236}">
                <a16:creationId xmlns:a16="http://schemas.microsoft.com/office/drawing/2014/main" id="{CF811084-A89E-895D-1BD7-6B2210D5E8E3}"/>
              </a:ext>
            </a:extLst>
          </p:cNvPr>
          <p:cNvSpPr/>
          <p:nvPr/>
        </p:nvSpPr>
        <p:spPr>
          <a:xfrm>
            <a:off x="6955473" y="594346"/>
            <a:ext cx="1446640"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dirty="0">
                <a:highlight>
                  <a:srgbClr val="FFFFFF"/>
                </a:highlight>
                <a:latin typeface="Pretendard Regular" panose="020B0600000101010101" charset="-127"/>
                <a:ea typeface="Pretendard Regular" panose="020B0600000101010101" charset="-127"/>
              </a:rPr>
              <a:t>탐지 및 분류</a:t>
            </a:r>
            <a:endParaRPr dirty="0">
              <a:highlight>
                <a:srgbClr val="FFFFFF"/>
              </a:highlight>
              <a:latin typeface="Pretendard Regular" panose="020B0600000101010101" charset="-127"/>
              <a:ea typeface="Pretendard Regular" panose="020B0600000101010101" charset="-127"/>
            </a:endParaRPr>
          </a:p>
        </p:txBody>
      </p:sp>
      <p:cxnSp>
        <p:nvCxnSpPr>
          <p:cNvPr id="41" name="Google Shape;83;p13">
            <a:extLst>
              <a:ext uri="{FF2B5EF4-FFF2-40B4-BE49-F238E27FC236}">
                <a16:creationId xmlns:a16="http://schemas.microsoft.com/office/drawing/2014/main" id="{DE9170EE-9706-8F52-8CB2-8715A4C06ED3}"/>
              </a:ext>
            </a:extLst>
          </p:cNvPr>
          <p:cNvCxnSpPr>
            <a:cxnSpLocks/>
            <a:stCxn id="38" idx="2"/>
            <a:endCxn id="42" idx="0"/>
          </p:cNvCxnSpPr>
          <p:nvPr/>
        </p:nvCxnSpPr>
        <p:spPr>
          <a:xfrm>
            <a:off x="15225922" y="4256999"/>
            <a:ext cx="0" cy="351306"/>
          </a:xfrm>
          <a:prstGeom prst="straightConnector1">
            <a:avLst/>
          </a:prstGeom>
          <a:noFill/>
          <a:ln w="38100" cap="flat" cmpd="sng">
            <a:solidFill>
              <a:schemeClr val="dk2"/>
            </a:solidFill>
            <a:prstDash val="solid"/>
            <a:round/>
            <a:headEnd type="none" w="med" len="med"/>
            <a:tailEnd type="triangle" w="med" len="med"/>
          </a:ln>
        </p:spPr>
      </p:cxnSp>
      <p:sp>
        <p:nvSpPr>
          <p:cNvPr id="42" name="Google Shape;84;p13">
            <a:extLst>
              <a:ext uri="{FF2B5EF4-FFF2-40B4-BE49-F238E27FC236}">
                <a16:creationId xmlns:a16="http://schemas.microsoft.com/office/drawing/2014/main" id="{31673028-8D31-DA48-863B-9A063AF78689}"/>
              </a:ext>
            </a:extLst>
          </p:cNvPr>
          <p:cNvSpPr/>
          <p:nvPr/>
        </p:nvSpPr>
        <p:spPr>
          <a:xfrm>
            <a:off x="14089364" y="460809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cxnSp>
        <p:nvCxnSpPr>
          <p:cNvPr id="43" name="Google Shape;85;p13">
            <a:extLst>
              <a:ext uri="{FF2B5EF4-FFF2-40B4-BE49-F238E27FC236}">
                <a16:creationId xmlns:a16="http://schemas.microsoft.com/office/drawing/2014/main" id="{41B20F2D-E935-CBC0-58C8-A21CC74103BA}"/>
              </a:ext>
            </a:extLst>
          </p:cNvPr>
          <p:cNvCxnSpPr>
            <a:cxnSpLocks/>
            <a:stCxn id="42" idx="2"/>
          </p:cNvCxnSpPr>
          <p:nvPr/>
        </p:nvCxnSpPr>
        <p:spPr>
          <a:xfrm>
            <a:off x="15225720" y="5204843"/>
            <a:ext cx="0" cy="351092"/>
          </a:xfrm>
          <a:prstGeom prst="straightConnector1">
            <a:avLst/>
          </a:prstGeom>
          <a:noFill/>
          <a:ln w="38100" cap="flat" cmpd="sng">
            <a:solidFill>
              <a:schemeClr val="dk2"/>
            </a:solidFill>
            <a:prstDash val="solid"/>
            <a:round/>
            <a:headEnd type="none" w="med" len="med"/>
            <a:tailEnd type="triangle" w="med" len="med"/>
          </a:ln>
        </p:spPr>
      </p:cxnSp>
      <p:sp>
        <p:nvSpPr>
          <p:cNvPr id="49" name="Google Shape;90;p13">
            <a:extLst>
              <a:ext uri="{FF2B5EF4-FFF2-40B4-BE49-F238E27FC236}">
                <a16:creationId xmlns:a16="http://schemas.microsoft.com/office/drawing/2014/main" id="{2E3903C1-4A91-C5C1-C232-B5A8009C3AB4}"/>
              </a:ext>
            </a:extLst>
          </p:cNvPr>
          <p:cNvSpPr/>
          <p:nvPr/>
        </p:nvSpPr>
        <p:spPr>
          <a:xfrm>
            <a:off x="15045989" y="5555935"/>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2" name="Google Shape;93;p13">
            <a:extLst>
              <a:ext uri="{FF2B5EF4-FFF2-40B4-BE49-F238E27FC236}">
                <a16:creationId xmlns:a16="http://schemas.microsoft.com/office/drawing/2014/main" id="{0613173F-2280-8E85-D456-F5210F593340}"/>
              </a:ext>
            </a:extLst>
          </p:cNvPr>
          <p:cNvSpPr/>
          <p:nvPr/>
        </p:nvSpPr>
        <p:spPr>
          <a:xfrm>
            <a:off x="15101115" y="5614855"/>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54" name="Google Shape;95;p13">
            <a:extLst>
              <a:ext uri="{FF2B5EF4-FFF2-40B4-BE49-F238E27FC236}">
                <a16:creationId xmlns:a16="http://schemas.microsoft.com/office/drawing/2014/main" id="{0712297C-C8A3-62BC-B4C3-CA895AF1A926}"/>
              </a:ext>
            </a:extLst>
          </p:cNvPr>
          <p:cNvCxnSpPr>
            <a:cxnSpLocks/>
            <a:stCxn id="32" idx="2"/>
            <a:endCxn id="28" idx="0"/>
          </p:cNvCxnSpPr>
          <p:nvPr/>
        </p:nvCxnSpPr>
        <p:spPr>
          <a:xfrm rot="5400000" flipH="1" flipV="1">
            <a:off x="9979636" y="2376949"/>
            <a:ext cx="4938672" cy="5553697"/>
          </a:xfrm>
          <a:prstGeom prst="bentConnector5">
            <a:avLst>
              <a:gd name="adj1" fmla="val -4629"/>
              <a:gd name="adj2" fmla="val 50000"/>
              <a:gd name="adj3" fmla="val 104629"/>
            </a:avLst>
          </a:prstGeom>
          <a:noFill/>
          <a:ln w="38100" cap="flat" cmpd="sng">
            <a:solidFill>
              <a:schemeClr val="dk2"/>
            </a:solidFill>
            <a:prstDash val="solid"/>
            <a:round/>
            <a:headEnd type="none" w="med" len="med"/>
            <a:tailEnd type="none" w="med" len="med"/>
          </a:ln>
        </p:spPr>
      </p:cxnSp>
      <p:cxnSp>
        <p:nvCxnSpPr>
          <p:cNvPr id="55" name="Google Shape;96;p13">
            <a:extLst>
              <a:ext uri="{FF2B5EF4-FFF2-40B4-BE49-F238E27FC236}">
                <a16:creationId xmlns:a16="http://schemas.microsoft.com/office/drawing/2014/main" id="{354527EA-D84B-8D54-82EC-3221813F6105}"/>
              </a:ext>
            </a:extLst>
          </p:cNvPr>
          <p:cNvCxnSpPr>
            <a:cxnSpLocks/>
            <a:endCxn id="28" idx="0"/>
          </p:cNvCxnSpPr>
          <p:nvPr/>
        </p:nvCxnSpPr>
        <p:spPr>
          <a:xfrm>
            <a:off x="15225820" y="2537639"/>
            <a:ext cx="1" cy="146822"/>
          </a:xfrm>
          <a:prstGeom prst="straightConnector1">
            <a:avLst/>
          </a:prstGeom>
          <a:noFill/>
          <a:ln w="9525" cap="flat" cmpd="sng">
            <a:solidFill>
              <a:schemeClr val="dk2"/>
            </a:solidFill>
            <a:prstDash val="solid"/>
            <a:round/>
            <a:headEnd type="none" w="med" len="med"/>
            <a:tailEnd type="triangle" w="med" len="med"/>
          </a:ln>
        </p:spPr>
      </p:cxnSp>
      <p:sp>
        <p:nvSpPr>
          <p:cNvPr id="53" name="Google Shape;94;p13">
            <a:extLst>
              <a:ext uri="{FF2B5EF4-FFF2-40B4-BE49-F238E27FC236}">
                <a16:creationId xmlns:a16="http://schemas.microsoft.com/office/drawing/2014/main" id="{A877EF66-BA1B-DE1C-5066-EA9AD4D14C1E}"/>
              </a:ext>
            </a:extLst>
          </p:cNvPr>
          <p:cNvSpPr/>
          <p:nvPr/>
        </p:nvSpPr>
        <p:spPr>
          <a:xfrm>
            <a:off x="15763671" y="618497"/>
            <a:ext cx="1885950" cy="617668"/>
          </a:xfrm>
          <a:prstGeom prst="rect">
            <a:avLst/>
          </a:pr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2000">
                <a:highlight>
                  <a:srgbClr val="FFFFFF"/>
                </a:highlight>
                <a:latin typeface="Pretendard Regular" panose="020B0600000101010101" charset="-127"/>
                <a:ea typeface="Pretendard Regular" panose="020B0600000101010101" charset="-127"/>
              </a:rPr>
              <a:t>앱</a:t>
            </a:r>
            <a:r>
              <a:rPr lang="en-US" altLang="ko-KR" sz="2000">
                <a:highlight>
                  <a:srgbClr val="FFFFFF"/>
                </a:highlight>
                <a:latin typeface="Pretendard Regular" panose="020B0600000101010101" charset="-127"/>
                <a:ea typeface="Pretendard Regular" panose="020B0600000101010101" charset="-127"/>
              </a:rPr>
              <a:t>(</a:t>
            </a:r>
            <a:r>
              <a:rPr lang="ko-KR" altLang="en-US" sz="2000">
                <a:highlight>
                  <a:srgbClr val="FFFFFF"/>
                </a:highlight>
                <a:latin typeface="Pretendard Regular" panose="020B0600000101010101" charset="-127"/>
                <a:ea typeface="Pretendard Regular" panose="020B0600000101010101" charset="-127"/>
              </a:rPr>
              <a:t>생성형 </a:t>
            </a:r>
            <a:r>
              <a:rPr lang="en-US" altLang="ko-KR" sz="2000">
                <a:highlight>
                  <a:srgbClr val="FFFFFF"/>
                </a:highlight>
                <a:latin typeface="Pretendard Regular" panose="020B0600000101010101" charset="-127"/>
                <a:ea typeface="Pretendard Regular" panose="020B0600000101010101" charset="-127"/>
              </a:rPr>
              <a:t>AI + </a:t>
            </a:r>
            <a:r>
              <a:rPr lang="ko-KR" altLang="en-US" sz="2000">
                <a:highlight>
                  <a:srgbClr val="FFFFFF"/>
                </a:highlight>
                <a:latin typeface="Pretendard Regular" panose="020B0600000101010101" charset="-127"/>
                <a:ea typeface="Pretendard Regular" panose="020B0600000101010101" charset="-127"/>
              </a:rPr>
              <a:t>다국어 지원</a:t>
            </a:r>
            <a:r>
              <a:rPr lang="en-US" altLang="ko-KR" sz="2000">
                <a:highlight>
                  <a:srgbClr val="FFFFFF"/>
                </a:highlight>
                <a:latin typeface="Pretendard Regular" panose="020B0600000101010101" charset="-127"/>
                <a:ea typeface="Pretendard Regular" panose="020B0600000101010101" charset="-127"/>
              </a:rPr>
              <a:t>)</a:t>
            </a:r>
            <a:endParaRPr sz="2000" dirty="0">
              <a:highlight>
                <a:srgbClr val="FFFFFF"/>
              </a:highlight>
              <a:latin typeface="Pretendard Regular" panose="020B0600000101010101" charset="-127"/>
              <a:ea typeface="Pretendard Regular" panose="020B0600000101010101" charset="-127"/>
            </a:endParaRPr>
          </a:p>
        </p:txBody>
      </p:sp>
      <p:sp>
        <p:nvSpPr>
          <p:cNvPr id="2" name="TextBox 8">
            <a:extLst>
              <a:ext uri="{FF2B5EF4-FFF2-40B4-BE49-F238E27FC236}">
                <a16:creationId xmlns:a16="http://schemas.microsoft.com/office/drawing/2014/main" id="{53035C91-8075-F751-5EF4-D5E424320DC1}"/>
              </a:ext>
            </a:extLst>
          </p:cNvPr>
          <p:cNvSpPr txBox="1"/>
          <p:nvPr/>
        </p:nvSpPr>
        <p:spPr>
          <a:xfrm>
            <a:off x="2489200" y="2183579"/>
            <a:ext cx="8813800" cy="142289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데이터</a:t>
            </a:r>
            <a:endParaRPr lang="en-US" altLang="ko-KR" sz="4000">
              <a:solidFill>
                <a:srgbClr val="4C680F"/>
              </a:solidFill>
              <a:ea typeface="Pretendard Regular"/>
            </a:endParaRPr>
          </a:p>
          <a:p>
            <a:pPr lvl="0" algn="l">
              <a:lnSpc>
                <a:spcPct val="107899"/>
              </a:lnSpc>
            </a:pPr>
            <a:r>
              <a:rPr lang="ko-KR" altLang="en-US" sz="4000" b="0" i="0" u="none" strike="noStrike">
                <a:solidFill>
                  <a:srgbClr val="4C680F"/>
                </a:solidFill>
                <a:ea typeface="Pretendard Regular"/>
              </a:rPr>
              <a:t>  분석 </a:t>
            </a:r>
            <a:endParaRPr lang="en-US" sz="4000" b="0" i="0" u="none" strike="noStrike" dirty="0">
              <a:solidFill>
                <a:srgbClr val="4C680F"/>
              </a:solidFill>
              <a:latin typeface="Pretendard Regular"/>
            </a:endParaRPr>
          </a:p>
        </p:txBody>
      </p:sp>
    </p:spTree>
    <p:extLst>
      <p:ext uri="{BB962C8B-B14F-4D97-AF65-F5344CB8AC3E}">
        <p14:creationId xmlns:p14="http://schemas.microsoft.com/office/powerpoint/2010/main" val="156101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a:off x="5555413" y="5754711"/>
            <a:ext cx="12065000" cy="12700"/>
          </a:xfrm>
          <a:prstGeom prst="rect">
            <a:avLst/>
          </a:prstGeom>
        </p:spPr>
      </p:pic>
      <p:pic>
        <p:nvPicPr>
          <p:cNvPr id="5" name="Picture 5"/>
          <p:cNvPicPr>
            <a:picLocks noChangeAspect="1"/>
          </p:cNvPicPr>
          <p:nvPr/>
        </p:nvPicPr>
        <p:blipFill>
          <a:blip r:embed="rId3"/>
          <a:stretch>
            <a:fillRect/>
          </a:stretch>
        </p:blipFill>
        <p:spPr>
          <a:xfrm>
            <a:off x="0" y="0"/>
            <a:ext cx="4445000" cy="10312400"/>
          </a:xfrm>
          <a:prstGeom prst="rect">
            <a:avLst/>
          </a:prstGeom>
        </p:spPr>
      </p:pic>
      <p:pic>
        <p:nvPicPr>
          <p:cNvPr id="6" name="Picture 6"/>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프로젝트</a:t>
            </a:r>
            <a:endParaRPr lang="en-US" altLang="ko-KR" sz="7000" b="0" i="0" u="none" strike="noStrike" dirty="0">
              <a:solidFill>
                <a:srgbClr val="4C680F"/>
              </a:solidFill>
              <a:ea typeface="Pretendard Black"/>
            </a:endParaRPr>
          </a:p>
          <a:p>
            <a:pPr lvl="0" algn="l">
              <a:lnSpc>
                <a:spcPct val="99600"/>
              </a:lnSpc>
            </a:pPr>
            <a:r>
              <a:rPr lang="ko-KR" altLang="en-US" sz="7000" b="0" i="0" u="none" strike="noStrike" dirty="0">
                <a:solidFill>
                  <a:srgbClr val="4C680F"/>
                </a:solidFill>
                <a:ea typeface="Pretendard Black"/>
              </a:rPr>
              <a:t>내용</a:t>
            </a:r>
            <a:endParaRPr lang="ko-KR" sz="7000" b="0" i="0" u="none" strike="noStrike" dirty="0">
              <a:solidFill>
                <a:srgbClr val="4C680F"/>
              </a:solidFill>
              <a:ea typeface="Pretendard Black"/>
            </a:endParaRPr>
          </a:p>
        </p:txBody>
      </p:sp>
      <p:sp>
        <p:nvSpPr>
          <p:cNvPr id="9" name="TextBox 9"/>
          <p:cNvSpPr txBox="1"/>
          <p:nvPr/>
        </p:nvSpPr>
        <p:spPr>
          <a:xfrm>
            <a:off x="5651500" y="838200"/>
            <a:ext cx="2463800" cy="1066800"/>
          </a:xfrm>
          <a:prstGeom prst="rect">
            <a:avLst/>
          </a:prstGeom>
        </p:spPr>
        <p:txBody>
          <a:bodyPr lIns="0" tIns="0" rIns="0" bIns="0" rtlCol="0" anchor="ctr"/>
          <a:lstStyle/>
          <a:p>
            <a:pPr lvl="0" algn="l">
              <a:lnSpc>
                <a:spcPct val="116199"/>
              </a:lnSpc>
            </a:pPr>
            <a:r>
              <a:rPr lang="ko-KR" altLang="en-US" sz="3000">
                <a:solidFill>
                  <a:srgbClr val="4C680F"/>
                </a:solidFill>
                <a:ea typeface="Pretendard ExtraBold"/>
              </a:rPr>
              <a:t>딸기 탐지</a:t>
            </a:r>
            <a:endParaRPr lang="ko-KR" sz="3000" b="0" i="0" u="none" strike="noStrike">
              <a:solidFill>
                <a:srgbClr val="4C680F"/>
              </a:solidFill>
              <a:ea typeface="Pretendard ExtraBold"/>
            </a:endParaRPr>
          </a:p>
        </p:txBody>
      </p:sp>
      <p:sp>
        <p:nvSpPr>
          <p:cNvPr id="10" name="TextBox 10"/>
          <p:cNvSpPr txBox="1"/>
          <p:nvPr/>
        </p:nvSpPr>
        <p:spPr>
          <a:xfrm>
            <a:off x="5650208" y="1485900"/>
            <a:ext cx="3721094"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Object Detection</a:t>
            </a:r>
            <a:endParaRPr lang="en-US" sz="2500" b="0" i="0" u="none" strike="noStrike">
              <a:solidFill>
                <a:srgbClr val="4C680F"/>
              </a:solidFill>
              <a:latin typeface="Pretendard ExtraLight"/>
            </a:endParaRPr>
          </a:p>
        </p:txBody>
      </p:sp>
      <p:sp>
        <p:nvSpPr>
          <p:cNvPr id="12" name="TextBox 12"/>
          <p:cNvSpPr txBox="1"/>
          <p:nvPr/>
        </p:nvSpPr>
        <p:spPr>
          <a:xfrm>
            <a:off x="5651500" y="5892800"/>
            <a:ext cx="2463800"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딸기 분할</a:t>
            </a:r>
            <a:endParaRPr lang="en-US" sz="3000" b="0" i="0" u="none" strike="noStrike">
              <a:solidFill>
                <a:srgbClr val="4C680F"/>
              </a:solidFill>
              <a:latin typeface="Pretendard ExtraBold"/>
            </a:endParaRPr>
          </a:p>
        </p:txBody>
      </p:sp>
      <p:sp>
        <p:nvSpPr>
          <p:cNvPr id="13" name="TextBox 13"/>
          <p:cNvSpPr txBox="1"/>
          <p:nvPr/>
        </p:nvSpPr>
        <p:spPr>
          <a:xfrm>
            <a:off x="5620527" y="6538550"/>
            <a:ext cx="4317999"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Instance Segmentation</a:t>
            </a:r>
            <a:endParaRPr lang="en-US" sz="2500" b="0" i="0" u="none" strike="noStrike">
              <a:solidFill>
                <a:srgbClr val="4C680F"/>
              </a:solidFill>
              <a:latin typeface="Pretendard ExtraLight"/>
            </a:endParaRPr>
          </a:p>
        </p:txBody>
      </p:sp>
      <p:grpSp>
        <p:nvGrpSpPr>
          <p:cNvPr id="25" name="그룹 24">
            <a:extLst>
              <a:ext uri="{FF2B5EF4-FFF2-40B4-BE49-F238E27FC236}">
                <a16:creationId xmlns:a16="http://schemas.microsoft.com/office/drawing/2014/main" id="{68CC97BD-9495-6849-6CB7-2AF6D721264C}"/>
              </a:ext>
            </a:extLst>
          </p:cNvPr>
          <p:cNvGrpSpPr/>
          <p:nvPr/>
        </p:nvGrpSpPr>
        <p:grpSpPr>
          <a:xfrm>
            <a:off x="740839" y="3714182"/>
            <a:ext cx="2956973" cy="5424030"/>
            <a:chOff x="973677" y="3453267"/>
            <a:chExt cx="2273999" cy="4131554"/>
          </a:xfrm>
        </p:grpSpPr>
        <p:sp>
          <p:nvSpPr>
            <p:cNvPr id="16" name="Google Shape;57;p13">
              <a:extLst>
                <a:ext uri="{FF2B5EF4-FFF2-40B4-BE49-F238E27FC236}">
                  <a16:creationId xmlns:a16="http://schemas.microsoft.com/office/drawing/2014/main" id="{2E3B6580-4B0E-B7B6-4F48-F7FE3D54C1C8}"/>
                </a:ext>
              </a:extLst>
            </p:cNvPr>
            <p:cNvSpPr/>
            <p:nvPr/>
          </p:nvSpPr>
          <p:spPr>
            <a:xfrm>
              <a:off x="974965" y="3453267"/>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a:latin typeface="Pretendard Regular" panose="020B0600000101010101" charset="-127"/>
                  <a:ea typeface="Pretendard Regular" panose="020B0600000101010101" charset="-127"/>
                </a:rPr>
                <a:t>시작</a:t>
              </a:r>
            </a:p>
          </p:txBody>
        </p:sp>
        <p:cxnSp>
          <p:nvCxnSpPr>
            <p:cNvPr id="17" name="Google Shape;58;p13">
              <a:extLst>
                <a:ext uri="{FF2B5EF4-FFF2-40B4-BE49-F238E27FC236}">
                  <a16:creationId xmlns:a16="http://schemas.microsoft.com/office/drawing/2014/main" id="{E5403850-A7E9-8B22-1E63-75312355D257}"/>
                </a:ext>
              </a:extLst>
            </p:cNvPr>
            <p:cNvCxnSpPr>
              <a:cxnSpLocks/>
              <a:stCxn id="16" idx="4"/>
              <a:endCxn id="18" idx="0"/>
            </p:cNvCxnSpPr>
            <p:nvPr/>
          </p:nvCxnSpPr>
          <p:spPr>
            <a:xfrm flipH="1">
              <a:off x="2110033" y="3991073"/>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18" name="Google Shape;59;p13">
              <a:extLst>
                <a:ext uri="{FF2B5EF4-FFF2-40B4-BE49-F238E27FC236}">
                  <a16:creationId xmlns:a16="http://schemas.microsoft.com/office/drawing/2014/main" id="{A2A442E3-7613-466D-42AA-E29421E7FB6A}"/>
                </a:ext>
              </a:extLst>
            </p:cNvPr>
            <p:cNvSpPr/>
            <p:nvPr/>
          </p:nvSpPr>
          <p:spPr>
            <a:xfrm>
              <a:off x="973677" y="424625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19" name="Google Shape;60;p13">
              <a:extLst>
                <a:ext uri="{FF2B5EF4-FFF2-40B4-BE49-F238E27FC236}">
                  <a16:creationId xmlns:a16="http://schemas.microsoft.com/office/drawing/2014/main" id="{69DB657E-E5A1-9182-40DF-07F7BB072413}"/>
                </a:ext>
              </a:extLst>
            </p:cNvPr>
            <p:cNvCxnSpPr>
              <a:stCxn id="18" idx="2"/>
              <a:endCxn id="20" idx="0"/>
            </p:cNvCxnSpPr>
            <p:nvPr/>
          </p:nvCxnSpPr>
          <p:spPr>
            <a:xfrm>
              <a:off x="2110033" y="4843008"/>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0" name="Google Shape;61;p13">
              <a:extLst>
                <a:ext uri="{FF2B5EF4-FFF2-40B4-BE49-F238E27FC236}">
                  <a16:creationId xmlns:a16="http://schemas.microsoft.com/office/drawing/2014/main" id="{677526CF-2378-CDDD-E6B3-F10EABDD29DC}"/>
                </a:ext>
              </a:extLst>
            </p:cNvPr>
            <p:cNvSpPr/>
            <p:nvPr/>
          </p:nvSpPr>
          <p:spPr>
            <a:xfrm>
              <a:off x="973879" y="517535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1" name="Google Shape;62;p13">
              <a:extLst>
                <a:ext uri="{FF2B5EF4-FFF2-40B4-BE49-F238E27FC236}">
                  <a16:creationId xmlns:a16="http://schemas.microsoft.com/office/drawing/2014/main" id="{2392B04A-C744-8B8E-8A66-368688E616C2}"/>
                </a:ext>
              </a:extLst>
            </p:cNvPr>
            <p:cNvCxnSpPr>
              <a:stCxn id="20" idx="2"/>
              <a:endCxn id="22" idx="0"/>
            </p:cNvCxnSpPr>
            <p:nvPr/>
          </p:nvCxnSpPr>
          <p:spPr>
            <a:xfrm>
              <a:off x="2110235" y="5772105"/>
              <a:ext cx="0" cy="332525"/>
            </a:xfrm>
            <a:prstGeom prst="straightConnector1">
              <a:avLst/>
            </a:prstGeom>
            <a:noFill/>
            <a:ln w="38100" cap="flat" cmpd="sng">
              <a:solidFill>
                <a:schemeClr val="dk2"/>
              </a:solidFill>
              <a:prstDash val="solid"/>
              <a:round/>
              <a:headEnd type="none" w="med" len="med"/>
              <a:tailEnd type="triangle" w="med" len="med"/>
            </a:ln>
          </p:spPr>
        </p:cxnSp>
        <p:sp>
          <p:nvSpPr>
            <p:cNvPr id="22" name="Google Shape;63;p13">
              <a:extLst>
                <a:ext uri="{FF2B5EF4-FFF2-40B4-BE49-F238E27FC236}">
                  <a16:creationId xmlns:a16="http://schemas.microsoft.com/office/drawing/2014/main" id="{2B7D5A8D-F646-1961-8336-EF4F64D36126}"/>
                </a:ext>
              </a:extLst>
            </p:cNvPr>
            <p:cNvSpPr/>
            <p:nvPr/>
          </p:nvSpPr>
          <p:spPr>
            <a:xfrm>
              <a:off x="973677" y="610445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cxnSp>
          <p:nvCxnSpPr>
            <p:cNvPr id="23" name="Google Shape;65;p13">
              <a:extLst>
                <a:ext uri="{FF2B5EF4-FFF2-40B4-BE49-F238E27FC236}">
                  <a16:creationId xmlns:a16="http://schemas.microsoft.com/office/drawing/2014/main" id="{160A3788-8188-EF31-43F6-B7E89AEEA3E0}"/>
                </a:ext>
              </a:extLst>
            </p:cNvPr>
            <p:cNvCxnSpPr>
              <a:stCxn id="22" idx="2"/>
              <a:endCxn id="24" idx="0"/>
            </p:cNvCxnSpPr>
            <p:nvPr/>
          </p:nvCxnSpPr>
          <p:spPr>
            <a:xfrm>
              <a:off x="2110033" y="6701203"/>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24" name="Google Shape;66;p13">
              <a:extLst>
                <a:ext uri="{FF2B5EF4-FFF2-40B4-BE49-F238E27FC236}">
                  <a16:creationId xmlns:a16="http://schemas.microsoft.com/office/drawing/2014/main" id="{278B163C-513C-F927-5702-DA677FAB5A9D}"/>
                </a:ext>
              </a:extLst>
            </p:cNvPr>
            <p:cNvSpPr/>
            <p:nvPr/>
          </p:nvSpPr>
          <p:spPr>
            <a:xfrm>
              <a:off x="973879" y="698807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grpSp>
      <p:sp>
        <p:nvSpPr>
          <p:cNvPr id="30" name="AutoShape 10" descr="A realistic close-up image of ripe and unripe strawberries growing on a plant, similar to the previously generated image but with strawberries grouped in clusters of five. The strawberries are hanging from green stems, with some fully red and others still white or green. The background consists of dark green strawberry leaves with some white flowers. The ground is covered with a black plastic sheet for cultivation. The scene is illuminated with natural lighting, making the strawberries appear fresh and juicy.">
            <a:extLst>
              <a:ext uri="{FF2B5EF4-FFF2-40B4-BE49-F238E27FC236}">
                <a16:creationId xmlns:a16="http://schemas.microsoft.com/office/drawing/2014/main" id="{617BFDD7-FDBB-F4B5-5C4D-2DC5BC493C88}"/>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2" name="TextBox 11">
            <a:extLst>
              <a:ext uri="{FF2B5EF4-FFF2-40B4-BE49-F238E27FC236}">
                <a16:creationId xmlns:a16="http://schemas.microsoft.com/office/drawing/2014/main" id="{A6ECBE22-5681-ED70-22B1-16FAD47C7DC6}"/>
              </a:ext>
            </a:extLst>
          </p:cNvPr>
          <p:cNvSpPr txBox="1"/>
          <p:nvPr/>
        </p:nvSpPr>
        <p:spPr>
          <a:xfrm>
            <a:off x="5620527" y="1821506"/>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dirty="0">
                <a:solidFill>
                  <a:srgbClr val="4C680F"/>
                </a:solidFill>
                <a:latin typeface="Pretendard Regular"/>
                <a:ea typeface="Pretendard Regular"/>
              </a:rPr>
              <a:t>딸기의 대략적인 위치 파악</a:t>
            </a:r>
            <a:endParaRPr lang="en-US" sz="2500" b="0" i="0" u="none" strike="noStrike" dirty="0">
              <a:solidFill>
                <a:srgbClr val="4C680F"/>
              </a:solidFill>
              <a:latin typeface="Pretendard Regular"/>
            </a:endParaRPr>
          </a:p>
          <a:p>
            <a:pPr marL="342900" lvl="0" indent="-342900" algn="l">
              <a:lnSpc>
                <a:spcPct val="116199"/>
              </a:lnSpc>
              <a:buClr>
                <a:srgbClr val="4C680F"/>
              </a:buClr>
              <a:buFont typeface="Arial"/>
              <a:buChar char="●"/>
            </a:pPr>
            <a:r>
              <a:rPr lang="en-US" sz="2500" b="0" i="0" u="none" strike="noStrike" dirty="0">
                <a:solidFill>
                  <a:srgbClr val="4C680F"/>
                </a:solidFill>
                <a:latin typeface="Pretendard Regular"/>
                <a:ea typeface="Pretendard Regular"/>
              </a:rPr>
              <a:t>Bounding Bo</a:t>
            </a:r>
            <a:r>
              <a:rPr lang="en-US" sz="2500" dirty="0">
                <a:solidFill>
                  <a:srgbClr val="4C680F"/>
                </a:solidFill>
                <a:latin typeface="Pretendard Regular"/>
                <a:ea typeface="Pretendard Regular"/>
              </a:rPr>
              <a:t>x </a:t>
            </a:r>
            <a:r>
              <a:rPr lang="ko-KR" altLang="en-US" sz="2500" dirty="0">
                <a:solidFill>
                  <a:srgbClr val="4C680F"/>
                </a:solidFill>
                <a:latin typeface="Pretendard Regular"/>
                <a:ea typeface="Pretendard Regular"/>
              </a:rPr>
              <a:t>생성 </a:t>
            </a:r>
            <a:r>
              <a:rPr lang="en-US" altLang="ko-KR" sz="2500" dirty="0">
                <a:solidFill>
                  <a:srgbClr val="4C680F"/>
                </a:solidFill>
                <a:latin typeface="Pretendard Regular"/>
                <a:ea typeface="Pretendard Regular"/>
              </a:rPr>
              <a:t>(</a:t>
            </a:r>
            <a:r>
              <a:rPr lang="ko-KR" altLang="en-US" sz="2500" dirty="0">
                <a:solidFill>
                  <a:srgbClr val="4C680F"/>
                </a:solidFill>
                <a:latin typeface="Pretendard Regular"/>
                <a:ea typeface="Pretendard Regular"/>
              </a:rPr>
              <a:t>좌표 생성</a:t>
            </a:r>
            <a:r>
              <a:rPr lang="en-US" altLang="ko-KR" sz="2500" dirty="0">
                <a:solidFill>
                  <a:srgbClr val="4C680F"/>
                </a:solidFill>
                <a:latin typeface="Pretendard Regular"/>
                <a:ea typeface="Pretendard Regular"/>
              </a:rPr>
              <a:t>)</a:t>
            </a:r>
            <a:endParaRPr lang="en-US" sz="2500" b="0" i="0" u="none" strike="noStrike" dirty="0">
              <a:solidFill>
                <a:srgbClr val="4C680F"/>
              </a:solidFill>
              <a:latin typeface="Pretendard Regular"/>
            </a:endParaRPr>
          </a:p>
        </p:txBody>
      </p:sp>
      <p:sp>
        <p:nvSpPr>
          <p:cNvPr id="43" name="TextBox 11">
            <a:extLst>
              <a:ext uri="{FF2B5EF4-FFF2-40B4-BE49-F238E27FC236}">
                <a16:creationId xmlns:a16="http://schemas.microsoft.com/office/drawing/2014/main" id="{818A7199-B77C-8486-22D4-1BC6D28E53D8}"/>
              </a:ext>
            </a:extLst>
          </p:cNvPr>
          <p:cNvSpPr txBox="1"/>
          <p:nvPr/>
        </p:nvSpPr>
        <p:spPr>
          <a:xfrm>
            <a:off x="5650208" y="7384569"/>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딸기를 픽셀 단위로 분할</a:t>
            </a:r>
            <a:endParaRPr lang="en-US" sz="2500" b="0" i="0" u="none" strike="noStrike">
              <a:solidFill>
                <a:srgbClr val="4C680F"/>
              </a:solidFill>
              <a:latin typeface="Pretendard Regular"/>
            </a:endParaRPr>
          </a:p>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딸기의 정확한 위치 파악</a:t>
            </a:r>
            <a:endParaRPr lang="en-US" sz="2500" b="0" i="0" u="none" strike="noStrike">
              <a:solidFill>
                <a:srgbClr val="4C680F"/>
              </a:solidFill>
              <a:latin typeface="Pretendard Regular"/>
            </a:endParaRPr>
          </a:p>
        </p:txBody>
      </p:sp>
      <p:sp>
        <p:nvSpPr>
          <p:cNvPr id="26" name="TextBox 8">
            <a:extLst>
              <a:ext uri="{FF2B5EF4-FFF2-40B4-BE49-F238E27FC236}">
                <a16:creationId xmlns:a16="http://schemas.microsoft.com/office/drawing/2014/main" id="{FABA4E18-2077-D98B-99EB-B6D442C88D3D}"/>
              </a:ext>
            </a:extLst>
          </p:cNvPr>
          <p:cNvSpPr txBox="1"/>
          <p:nvPr/>
        </p:nvSpPr>
        <p:spPr>
          <a:xfrm>
            <a:off x="2489200" y="2183579"/>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b="0" i="0" u="none" strike="noStrike" dirty="0">
                <a:solidFill>
                  <a:srgbClr val="4C680F"/>
                </a:solidFill>
                <a:ea typeface="Pretendard Regular"/>
              </a:rPr>
              <a:t>탐지 </a:t>
            </a:r>
            <a:endParaRPr lang="en-US" sz="4000" b="0" i="0" u="none" strike="noStrike" dirty="0">
              <a:solidFill>
                <a:srgbClr val="4C680F"/>
              </a:solidFill>
              <a:latin typeface="Pretendard Regular"/>
            </a:endParaRPr>
          </a:p>
        </p:txBody>
      </p:sp>
      <p:pic>
        <p:nvPicPr>
          <p:cNvPr id="28" name="Picture 4" descr="Intel RealSense Depth Camera D455 – Intel® RealSense™ Depth and Tracking  Cameras">
            <a:extLst>
              <a:ext uri="{FF2B5EF4-FFF2-40B4-BE49-F238E27FC236}">
                <a16:creationId xmlns:a16="http://schemas.microsoft.com/office/drawing/2014/main" id="{03526A63-4368-8A77-F73A-A786E79D3D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5649" y="3829453"/>
            <a:ext cx="3942938" cy="1396457"/>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D75BE73-0181-7D51-3933-3A9B16657975}"/>
              </a:ext>
            </a:extLst>
          </p:cNvPr>
          <p:cNvSpPr txBox="1"/>
          <p:nvPr/>
        </p:nvSpPr>
        <p:spPr>
          <a:xfrm>
            <a:off x="5800638" y="5169237"/>
            <a:ext cx="4289063" cy="369332"/>
          </a:xfrm>
          <a:prstGeom prst="rect">
            <a:avLst/>
          </a:prstGeom>
          <a:noFill/>
        </p:spPr>
        <p:txBody>
          <a:bodyPr wrap="square">
            <a:spAutoFit/>
          </a:bodyPr>
          <a:lstStyle/>
          <a:p>
            <a:r>
              <a:rPr lang="ko-KR" altLang="en-US" dirty="0">
                <a:solidFill>
                  <a:srgbClr val="4C680F"/>
                </a:solidFill>
                <a:latin typeface="Pretendard Regular" panose="020B0600000101010101" charset="-127"/>
                <a:ea typeface="Pretendard Regular" panose="020B0600000101010101" charset="-127"/>
              </a:rPr>
              <a:t>▶</a:t>
            </a:r>
            <a:r>
              <a:rPr lang="en-US" altLang="ko-KR" dirty="0">
                <a:solidFill>
                  <a:srgbClr val="4C680F"/>
                </a:solidFill>
                <a:latin typeface="Pretendard Regular" panose="020B0600000101010101" charset="-127"/>
                <a:ea typeface="Pretendard Regular" panose="020B0600000101010101" charset="-127"/>
              </a:rPr>
              <a:t> Intel RealSense Depth Camera D455</a:t>
            </a:r>
            <a:endParaRPr lang="ko-KR" altLang="en-US" dirty="0">
              <a:solidFill>
                <a:srgbClr val="4C680F"/>
              </a:solidFill>
              <a:latin typeface="Pretendard Regular" panose="020B0600000101010101" charset="-127"/>
              <a:ea typeface="Pretendard Regular" panose="020B0600000101010101" charset="-127"/>
            </a:endParaRPr>
          </a:p>
        </p:txBody>
      </p:sp>
      <p:pic>
        <p:nvPicPr>
          <p:cNvPr id="8" name="그림 7">
            <a:extLst>
              <a:ext uri="{FF2B5EF4-FFF2-40B4-BE49-F238E27FC236}">
                <a16:creationId xmlns:a16="http://schemas.microsoft.com/office/drawing/2014/main" id="{40BC27BE-CFED-F2F4-7208-C8A4F83E2E9E}"/>
              </a:ext>
            </a:extLst>
          </p:cNvPr>
          <p:cNvPicPr>
            <a:picLocks noChangeAspect="1"/>
          </p:cNvPicPr>
          <p:nvPr/>
        </p:nvPicPr>
        <p:blipFill>
          <a:blip r:embed="rId6"/>
          <a:srcRect t="19347"/>
          <a:stretch/>
        </p:blipFill>
        <p:spPr>
          <a:xfrm>
            <a:off x="10515600" y="6050393"/>
            <a:ext cx="6430091" cy="3867409"/>
          </a:xfrm>
          <a:prstGeom prst="rect">
            <a:avLst/>
          </a:prstGeom>
        </p:spPr>
      </p:pic>
      <p:pic>
        <p:nvPicPr>
          <p:cNvPr id="14" name="그림 13">
            <a:extLst>
              <a:ext uri="{FF2B5EF4-FFF2-40B4-BE49-F238E27FC236}">
                <a16:creationId xmlns:a16="http://schemas.microsoft.com/office/drawing/2014/main" id="{1295C37F-F5BE-19CA-D5A7-B1C27B971BD0}"/>
              </a:ext>
            </a:extLst>
          </p:cNvPr>
          <p:cNvPicPr>
            <a:picLocks noChangeAspect="1"/>
          </p:cNvPicPr>
          <p:nvPr/>
        </p:nvPicPr>
        <p:blipFill>
          <a:blip r:embed="rId7"/>
          <a:srcRect t="14984"/>
          <a:stretch/>
        </p:blipFill>
        <p:spPr>
          <a:xfrm>
            <a:off x="10515600" y="1091703"/>
            <a:ext cx="6538243" cy="3891869"/>
          </a:xfrm>
          <a:prstGeom prst="rect">
            <a:avLst/>
          </a:prstGeom>
        </p:spPr>
      </p:pic>
    </p:spTree>
    <p:extLst>
      <p:ext uri="{BB962C8B-B14F-4D97-AF65-F5344CB8AC3E}">
        <p14:creationId xmlns:p14="http://schemas.microsoft.com/office/powerpoint/2010/main" val="4170562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9527f8f-bfa4-489b-a94e-f79a5ac2ff6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416DE6E40522A540BEC6D814BD733B86" ma:contentTypeVersion="5" ma:contentTypeDescription="새 문서를 만듭니다." ma:contentTypeScope="" ma:versionID="f938ce02bcb5ee4cae8f7c0a565d194b">
  <xsd:schema xmlns:xsd="http://www.w3.org/2001/XMLSchema" xmlns:xs="http://www.w3.org/2001/XMLSchema" xmlns:p="http://schemas.microsoft.com/office/2006/metadata/properties" xmlns:ns3="39527f8f-bfa4-489b-a94e-f79a5ac2ff64" targetNamespace="http://schemas.microsoft.com/office/2006/metadata/properties" ma:root="true" ma:fieldsID="2a6595e2e2a3506ba4d7ec36045013fe" ns3:_="">
    <xsd:import namespace="39527f8f-bfa4-489b-a94e-f79a5ac2ff6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527f8f-bfa4-489b-a94e-f79a5ac2ff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3E8F19-D69C-4F03-B5EE-C05AB5E41BBA}">
  <ds:schemaRefs>
    <ds:schemaRef ds:uri="http://purl.org/dc/elements/1.1/"/>
    <ds:schemaRef ds:uri="http://schemas.microsoft.com/office/2006/documentManagement/types"/>
    <ds:schemaRef ds:uri="http://www.w3.org/XML/1998/namespace"/>
    <ds:schemaRef ds:uri="http://purl.org/dc/dcmitype/"/>
    <ds:schemaRef ds:uri="http://purl.org/dc/terms/"/>
    <ds:schemaRef ds:uri="39527f8f-bfa4-489b-a94e-f79a5ac2ff64"/>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85AEB926-E45B-4F34-B73D-D781342092F5}">
  <ds:schemaRefs>
    <ds:schemaRef ds:uri="http://schemas.microsoft.com/sharepoint/v3/contenttype/forms"/>
  </ds:schemaRefs>
</ds:datastoreItem>
</file>

<file path=customXml/itemProps3.xml><?xml version="1.0" encoding="utf-8"?>
<ds:datastoreItem xmlns:ds="http://schemas.openxmlformats.org/officeDocument/2006/customXml" ds:itemID="{46CA49D6-3397-402A-9872-351B7FF7D7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527f8f-bfa4-489b-a94e-f79a5ac2ff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1536</TotalTime>
  <Words>1093</Words>
  <Application>Microsoft Office PowerPoint</Application>
  <PresentationFormat>사용자 지정</PresentationFormat>
  <Paragraphs>302</Paragraphs>
  <Slides>22</Slides>
  <Notes>16</Notes>
  <HiddenSlides>0</HiddenSlides>
  <MMClips>2</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22</vt:i4>
      </vt:variant>
    </vt:vector>
  </HeadingPairs>
  <TitlesOfParts>
    <vt:vector size="31" baseType="lpstr">
      <vt:lpstr>Pretendard Black</vt:lpstr>
      <vt:lpstr>맑은 고딕</vt:lpstr>
      <vt:lpstr>Arial</vt:lpstr>
      <vt:lpstr>Pretendard ExtraBold</vt:lpstr>
      <vt:lpstr>Calibri</vt:lpstr>
      <vt:lpstr>Pretendard Regular</vt:lpstr>
      <vt:lpstr>Pretendard ExtraLight</vt:lpstr>
      <vt:lpstr>굴림</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DaEun</dc:creator>
  <cp:lastModifiedBy>백민우</cp:lastModifiedBy>
  <cp:revision>207</cp:revision>
  <dcterms:created xsi:type="dcterms:W3CDTF">2006-08-16T00:00:00Z</dcterms:created>
  <dcterms:modified xsi:type="dcterms:W3CDTF">2025-05-26T04:59:18Z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0x010100416DE6E40522A540BEC6D814BD733B86</vt:lpwstr>
  </property>
</Properties>
</file>